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xml" ContentType="application/vnd.openxmlformats-officedocument.presentationml.tags+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3" r:id="rId1"/>
  </p:sldMasterIdLst>
  <p:notesMasterIdLst>
    <p:notesMasterId r:id="rId54"/>
  </p:notesMasterIdLst>
  <p:sldIdLst>
    <p:sldId id="897" r:id="rId2"/>
    <p:sldId id="900" r:id="rId3"/>
    <p:sldId id="935" r:id="rId4"/>
    <p:sldId id="902" r:id="rId5"/>
    <p:sldId id="903" r:id="rId6"/>
    <p:sldId id="904" r:id="rId7"/>
    <p:sldId id="931" r:id="rId8"/>
    <p:sldId id="905" r:id="rId9"/>
    <p:sldId id="924" r:id="rId10"/>
    <p:sldId id="926" r:id="rId11"/>
    <p:sldId id="936" r:id="rId12"/>
    <p:sldId id="932" r:id="rId13"/>
    <p:sldId id="930" r:id="rId14"/>
    <p:sldId id="908" r:id="rId15"/>
    <p:sldId id="939" r:id="rId16"/>
    <p:sldId id="927" r:id="rId17"/>
    <p:sldId id="938" r:id="rId18"/>
    <p:sldId id="910" r:id="rId19"/>
    <p:sldId id="911" r:id="rId20"/>
    <p:sldId id="912" r:id="rId21"/>
    <p:sldId id="913" r:id="rId22"/>
    <p:sldId id="909" r:id="rId23"/>
    <p:sldId id="875" r:id="rId24"/>
    <p:sldId id="920" r:id="rId25"/>
    <p:sldId id="921" r:id="rId26"/>
    <p:sldId id="877" r:id="rId27"/>
    <p:sldId id="878" r:id="rId28"/>
    <p:sldId id="879" r:id="rId29"/>
    <p:sldId id="941" r:id="rId30"/>
    <p:sldId id="880" r:id="rId31"/>
    <p:sldId id="915" r:id="rId32"/>
    <p:sldId id="942" r:id="rId33"/>
    <p:sldId id="943" r:id="rId34"/>
    <p:sldId id="944" r:id="rId35"/>
    <p:sldId id="882" r:id="rId36"/>
    <p:sldId id="884" r:id="rId37"/>
    <p:sldId id="885" r:id="rId38"/>
    <p:sldId id="886" r:id="rId39"/>
    <p:sldId id="887" r:id="rId40"/>
    <p:sldId id="916" r:id="rId41"/>
    <p:sldId id="888" r:id="rId42"/>
    <p:sldId id="889" r:id="rId43"/>
    <p:sldId id="890" r:id="rId44"/>
    <p:sldId id="891" r:id="rId45"/>
    <p:sldId id="892" r:id="rId46"/>
    <p:sldId id="893" r:id="rId47"/>
    <p:sldId id="894" r:id="rId48"/>
    <p:sldId id="895" r:id="rId49"/>
    <p:sldId id="896" r:id="rId50"/>
    <p:sldId id="945" r:id="rId51"/>
    <p:sldId id="946" r:id="rId52"/>
    <p:sldId id="899" r:id="rId53"/>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FF"/>
    <a:srgbClr val="FDFD7F"/>
    <a:srgbClr val="FF9900"/>
    <a:srgbClr val="13D8DD"/>
    <a:srgbClr val="FFFF00"/>
    <a:srgbClr val="0033CC"/>
    <a:srgbClr val="FF0066"/>
    <a:srgbClr val="E97D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059" autoAdjust="0"/>
    <p:restoredTop sz="97136" autoAdjust="0"/>
  </p:normalViewPr>
  <p:slideViewPr>
    <p:cSldViewPr snapToGrid="0">
      <p:cViewPr varScale="1">
        <p:scale>
          <a:sx n="76" d="100"/>
          <a:sy n="76" d="100"/>
        </p:scale>
        <p:origin x="86" y="2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Arial" pitchFamily="34" charset="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Arial" pitchFamily="34" charset="0"/>
                <a:cs typeface="+mn-cs"/>
              </a:defRPr>
            </a:lvl1pPr>
          </a:lstStyle>
          <a:p>
            <a:pPr>
              <a:defRPr/>
            </a:pPr>
            <a:fld id="{932E633A-BD2A-4BB4-90B9-68F76322DC93}" type="datetimeFigureOut">
              <a:rPr lang="en-US"/>
              <a:pPr>
                <a:defRPr/>
              </a:pPr>
              <a:t>9/11/2023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Arial" pitchFamily="34" charset="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0" hangingPunct="0">
              <a:defRPr sz="1200"/>
            </a:lvl1pPr>
          </a:lstStyle>
          <a:p>
            <a:fld id="{E85679CD-A8B5-4584-9D70-394C6F95D8BC}" type="slidenum">
              <a:rPr lang="en-US" altLang="en-US"/>
              <a:pPr/>
              <a:t>‹#›</a:t>
            </a:fld>
            <a:endParaRPr lang="en-US" altLang="en-US"/>
          </a:p>
        </p:txBody>
      </p:sp>
    </p:spTree>
    <p:extLst>
      <p:ext uri="{BB962C8B-B14F-4D97-AF65-F5344CB8AC3E}">
        <p14:creationId xmlns:p14="http://schemas.microsoft.com/office/powerpoint/2010/main" val="2107665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a:t>
            </a:fld>
            <a:endParaRPr lang="en-US"/>
          </a:p>
        </p:txBody>
      </p:sp>
    </p:spTree>
    <p:extLst>
      <p:ext uri="{BB962C8B-B14F-4D97-AF65-F5344CB8AC3E}">
        <p14:creationId xmlns:p14="http://schemas.microsoft.com/office/powerpoint/2010/main" val="136886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17</a:t>
            </a:fld>
            <a:endParaRPr lang="en-US"/>
          </a:p>
        </p:txBody>
      </p:sp>
    </p:spTree>
    <p:extLst>
      <p:ext uri="{BB962C8B-B14F-4D97-AF65-F5344CB8AC3E}">
        <p14:creationId xmlns:p14="http://schemas.microsoft.com/office/powerpoint/2010/main" val="3361779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679CD-A8B5-4584-9D70-394C6F95D8BC}" type="slidenum">
              <a:rPr lang="en-US" altLang="en-US" smtClean="0"/>
              <a:pPr/>
              <a:t>19</a:t>
            </a:fld>
            <a:endParaRPr lang="en-US" altLang="en-US"/>
          </a:p>
        </p:txBody>
      </p:sp>
    </p:spTree>
    <p:extLst>
      <p:ext uri="{BB962C8B-B14F-4D97-AF65-F5344CB8AC3E}">
        <p14:creationId xmlns:p14="http://schemas.microsoft.com/office/powerpoint/2010/main" val="147767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24</a:t>
            </a:fld>
            <a:endParaRPr lang="en-US"/>
          </a:p>
        </p:txBody>
      </p:sp>
    </p:spTree>
    <p:extLst>
      <p:ext uri="{BB962C8B-B14F-4D97-AF65-F5344CB8AC3E}">
        <p14:creationId xmlns:p14="http://schemas.microsoft.com/office/powerpoint/2010/main" val="3294588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25</a:t>
            </a:fld>
            <a:endParaRPr lang="en-US"/>
          </a:p>
        </p:txBody>
      </p:sp>
    </p:spTree>
    <p:extLst>
      <p:ext uri="{BB962C8B-B14F-4D97-AF65-F5344CB8AC3E}">
        <p14:creationId xmlns:p14="http://schemas.microsoft.com/office/powerpoint/2010/main" val="449127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5679CD-A8B5-4584-9D70-394C6F95D8BC}" type="slidenum">
              <a:rPr lang="en-US" altLang="en-US" smtClean="0"/>
              <a:pPr/>
              <a:t>26</a:t>
            </a:fld>
            <a:endParaRPr lang="en-US" altLang="en-US"/>
          </a:p>
        </p:txBody>
      </p:sp>
    </p:spTree>
    <p:extLst>
      <p:ext uri="{BB962C8B-B14F-4D97-AF65-F5344CB8AC3E}">
        <p14:creationId xmlns:p14="http://schemas.microsoft.com/office/powerpoint/2010/main" val="3665936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29</a:t>
            </a:fld>
            <a:endParaRPr lang="en-US"/>
          </a:p>
        </p:txBody>
      </p:sp>
    </p:spTree>
    <p:extLst>
      <p:ext uri="{BB962C8B-B14F-4D97-AF65-F5344CB8AC3E}">
        <p14:creationId xmlns:p14="http://schemas.microsoft.com/office/powerpoint/2010/main" val="1284846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32</a:t>
            </a:fld>
            <a:endParaRPr lang="en-US"/>
          </a:p>
        </p:txBody>
      </p:sp>
    </p:spTree>
    <p:extLst>
      <p:ext uri="{BB962C8B-B14F-4D97-AF65-F5344CB8AC3E}">
        <p14:creationId xmlns:p14="http://schemas.microsoft.com/office/powerpoint/2010/main" val="1076912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33</a:t>
            </a:fld>
            <a:endParaRPr lang="en-US"/>
          </a:p>
        </p:txBody>
      </p:sp>
    </p:spTree>
    <p:extLst>
      <p:ext uri="{BB962C8B-B14F-4D97-AF65-F5344CB8AC3E}">
        <p14:creationId xmlns:p14="http://schemas.microsoft.com/office/powerpoint/2010/main" val="4266393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34</a:t>
            </a:fld>
            <a:endParaRPr lang="en-US"/>
          </a:p>
        </p:txBody>
      </p:sp>
    </p:spTree>
    <p:extLst>
      <p:ext uri="{BB962C8B-B14F-4D97-AF65-F5344CB8AC3E}">
        <p14:creationId xmlns:p14="http://schemas.microsoft.com/office/powerpoint/2010/main" val="3794650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p:txBody>
          <a:bodyPr/>
          <a:lstStyle/>
          <a:p>
            <a:pPr>
              <a:defRPr/>
            </a:pPr>
            <a:fld id="{31D0EC06-F770-4E98-8901-14BB19B70F57}" type="slidenum">
              <a:rPr lang="de-DE" smtClean="0"/>
              <a:pPr>
                <a:defRPr/>
              </a:pPr>
              <a:t>42</a:t>
            </a:fld>
            <a:endParaRPr lang="de-DE" smtClean="0"/>
          </a:p>
        </p:txBody>
      </p:sp>
      <p:sp>
        <p:nvSpPr>
          <p:cNvPr id="49155" name="Rectangle 2"/>
          <p:cNvSpPr>
            <a:spLocks noGrp="1" noRot="1" noChangeAspect="1" noChangeArrowheads="1" noTextEdit="1"/>
          </p:cNvSpPr>
          <p:nvPr>
            <p:ph type="sldImg"/>
          </p:nvPr>
        </p:nvSpPr>
        <p:spPr>
          <a:xfrm>
            <a:off x="381000" y="685800"/>
            <a:ext cx="6096000" cy="3429000"/>
          </a:xfrm>
          <a:ln/>
        </p:spPr>
      </p:sp>
      <p:sp>
        <p:nvSpPr>
          <p:cNvPr id="4915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397923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7</a:t>
            </a:fld>
            <a:endParaRPr lang="en-US"/>
          </a:p>
        </p:txBody>
      </p:sp>
    </p:spTree>
    <p:extLst>
      <p:ext uri="{BB962C8B-B14F-4D97-AF65-F5344CB8AC3E}">
        <p14:creationId xmlns:p14="http://schemas.microsoft.com/office/powerpoint/2010/main" val="3065762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C0916181-E72C-424E-87BA-E222F2268FDC}" type="slidenum">
              <a:rPr lang="de-DE" smtClean="0"/>
              <a:pPr>
                <a:defRPr/>
              </a:pPr>
              <a:t>43</a:t>
            </a:fld>
            <a:endParaRPr lang="de-DE" smtClean="0"/>
          </a:p>
        </p:txBody>
      </p:sp>
      <p:sp>
        <p:nvSpPr>
          <p:cNvPr id="50179" name="Rectangle 2"/>
          <p:cNvSpPr>
            <a:spLocks noGrp="1" noRot="1" noChangeAspect="1" noChangeArrowheads="1" noTextEdit="1"/>
          </p:cNvSpPr>
          <p:nvPr>
            <p:ph type="sldImg"/>
          </p:nvPr>
        </p:nvSpPr>
        <p:spPr>
          <a:xfrm>
            <a:off x="381000" y="685800"/>
            <a:ext cx="6096000" cy="3429000"/>
          </a:xfrm>
          <a:ln/>
        </p:spPr>
      </p:sp>
      <p:sp>
        <p:nvSpPr>
          <p:cNvPr id="50180"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extLst>
      <p:ext uri="{BB962C8B-B14F-4D97-AF65-F5344CB8AC3E}">
        <p14:creationId xmlns:p14="http://schemas.microsoft.com/office/powerpoint/2010/main" val="36901528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37833319-2229-4C3C-BCC8-06F861B78E15}" type="slidenum">
              <a:rPr lang="en-US">
                <a:latin typeface="Arial" pitchFamily="34" charset="0"/>
              </a:rPr>
              <a:pPr/>
              <a:t>45</a:t>
            </a:fld>
            <a:endParaRPr lang="en-US">
              <a:latin typeface="Arial" pitchFamily="34" charset="0"/>
            </a:endParaRPr>
          </a:p>
        </p:txBody>
      </p:sp>
      <p:sp>
        <p:nvSpPr>
          <p:cNvPr id="43011" name="Rectangle 2"/>
          <p:cNvSpPr>
            <a:spLocks noGrp="1" noRot="1" noChangeAspect="1" noChangeArrowheads="1" noTextEdit="1"/>
          </p:cNvSpPr>
          <p:nvPr>
            <p:ph type="sldImg"/>
          </p:nvPr>
        </p:nvSpPr>
        <p:spPr>
          <a:xfrm>
            <a:off x="382588" y="685800"/>
            <a:ext cx="6096000" cy="3429000"/>
          </a:xfrm>
          <a:ln/>
        </p:spPr>
      </p:sp>
      <p:sp>
        <p:nvSpPr>
          <p:cNvPr id="43012" name="Rectangle 3"/>
          <p:cNvSpPr>
            <a:spLocks noGrp="1" noChangeArrowheads="1"/>
          </p:cNvSpPr>
          <p:nvPr>
            <p:ph type="body" idx="1"/>
          </p:nvPr>
        </p:nvSpPr>
        <p:spPr>
          <a:xfrm>
            <a:off x="687388" y="4343400"/>
            <a:ext cx="5483225" cy="4114800"/>
          </a:xfrm>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74286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00BC935-5B7D-4762-A50D-C9720AC0677A}" type="slidenum">
              <a:rPr lang="en-US">
                <a:latin typeface="Arial" pitchFamily="34" charset="0"/>
              </a:rPr>
              <a:pPr/>
              <a:t>46</a:t>
            </a:fld>
            <a:endParaRPr lang="en-US">
              <a:latin typeface="Arial" pitchFamily="34" charset="0"/>
            </a:endParaRPr>
          </a:p>
        </p:txBody>
      </p:sp>
      <p:sp>
        <p:nvSpPr>
          <p:cNvPr id="38915" name="Rectangle 2"/>
          <p:cNvSpPr>
            <a:spLocks noGrp="1" noRot="1" noChangeAspect="1" noChangeArrowheads="1" noTextEdit="1"/>
          </p:cNvSpPr>
          <p:nvPr>
            <p:ph type="sldImg"/>
          </p:nvPr>
        </p:nvSpPr>
        <p:spPr>
          <a:xfrm>
            <a:off x="381000" y="685800"/>
            <a:ext cx="6096000" cy="3429000"/>
          </a:xfrm>
          <a:ln/>
        </p:spPr>
      </p:sp>
      <p:sp>
        <p:nvSpPr>
          <p:cNvPr id="38916" name="Rectangle 3"/>
          <p:cNvSpPr>
            <a:spLocks noGrp="1" noChangeArrowheads="1"/>
          </p:cNvSpPr>
          <p:nvPr>
            <p:ph type="body" idx="1"/>
          </p:nvPr>
        </p:nvSpPr>
        <p:spPr>
          <a:noFill/>
          <a:ln/>
        </p:spPr>
        <p:txBody>
          <a:bodyPr/>
          <a:lstStyle/>
          <a:p>
            <a:pPr eaLnBrk="1" hangingPunct="1"/>
            <a:r>
              <a:rPr lang="en-US" smtClean="0">
                <a:latin typeface="Arial" pitchFamily="34" charset="0"/>
              </a:rPr>
              <a:t>Modified Slide</a:t>
            </a:r>
          </a:p>
          <a:p>
            <a:pPr eaLnBrk="1" hangingPunct="1"/>
            <a:endParaRPr lang="en-US" smtClean="0">
              <a:latin typeface="Arial" pitchFamily="34" charset="0"/>
            </a:endParaRPr>
          </a:p>
        </p:txBody>
      </p:sp>
    </p:spTree>
    <p:extLst>
      <p:ext uri="{BB962C8B-B14F-4D97-AF65-F5344CB8AC3E}">
        <p14:creationId xmlns:p14="http://schemas.microsoft.com/office/powerpoint/2010/main" val="14457567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ABA1623A-15E3-4FCE-9A8A-36DB78D42BD4}" type="slidenum">
              <a:rPr lang="en-US"/>
              <a:pPr/>
              <a:t>48</a:t>
            </a:fld>
            <a:endParaRPr lang="en-US"/>
          </a:p>
        </p:txBody>
      </p:sp>
      <p:sp>
        <p:nvSpPr>
          <p:cNvPr id="37891" name="Rectangle 2"/>
          <p:cNvSpPr>
            <a:spLocks noGrp="1" noRot="1" noChangeAspect="1" noChangeArrowheads="1" noTextEdit="1"/>
          </p:cNvSpPr>
          <p:nvPr>
            <p:ph type="sldImg"/>
          </p:nvPr>
        </p:nvSpPr>
        <p:spPr>
          <a:xfrm>
            <a:off x="381000" y="685800"/>
            <a:ext cx="6096000" cy="3429000"/>
          </a:xfrm>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469316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F5296581-83A7-41B6-8A0C-BC2452AB7B2D}" type="slidenum">
              <a:rPr lang="it-IT" smtClean="0">
                <a:latin typeface="Arial" pitchFamily="34" charset="0"/>
                <a:ea typeface="ＭＳ Ｐゴシック" pitchFamily="34" charset="-128"/>
              </a:rPr>
              <a:pPr/>
              <a:t>51</a:t>
            </a:fld>
            <a:endParaRPr lang="it-IT" smtClean="0">
              <a:latin typeface="Arial" pitchFamily="34" charset="0"/>
              <a:ea typeface="ＭＳ Ｐゴシック" pitchFamily="34" charset="-128"/>
            </a:endParaRPr>
          </a:p>
        </p:txBody>
      </p:sp>
      <p:sp>
        <p:nvSpPr>
          <p:cNvPr id="201731" name="Rectangle 2"/>
          <p:cNvSpPr>
            <a:spLocks noGrp="1" noRot="1" noChangeAspect="1" noChangeArrowheads="1" noTextEdit="1"/>
          </p:cNvSpPr>
          <p:nvPr>
            <p:ph type="sldImg"/>
          </p:nvPr>
        </p:nvSpPr>
        <p:spPr>
          <a:solidFill>
            <a:srgbClr val="FFFFFF"/>
          </a:solidFill>
          <a:ln/>
        </p:spPr>
      </p:sp>
      <p:sp>
        <p:nvSpPr>
          <p:cNvPr id="201732" name="Rectangle 3"/>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endParaRPr lang="it-IT" smtClean="0">
              <a:latin typeface="Arial" pitchFamily="34" charset="0"/>
              <a:ea typeface="ＭＳ Ｐゴシック" pitchFamily="34" charset="-128"/>
            </a:endParaRPr>
          </a:p>
        </p:txBody>
      </p:sp>
    </p:spTree>
    <p:extLst>
      <p:ext uri="{BB962C8B-B14F-4D97-AF65-F5344CB8AC3E}">
        <p14:creationId xmlns:p14="http://schemas.microsoft.com/office/powerpoint/2010/main" val="2476816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9</a:t>
            </a:fld>
            <a:endParaRPr lang="en-US"/>
          </a:p>
        </p:txBody>
      </p:sp>
    </p:spTree>
    <p:extLst>
      <p:ext uri="{BB962C8B-B14F-4D97-AF65-F5344CB8AC3E}">
        <p14:creationId xmlns:p14="http://schemas.microsoft.com/office/powerpoint/2010/main" val="3714315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10</a:t>
            </a:fld>
            <a:endParaRPr lang="en-US"/>
          </a:p>
        </p:txBody>
      </p:sp>
    </p:spTree>
    <p:extLst>
      <p:ext uri="{BB962C8B-B14F-4D97-AF65-F5344CB8AC3E}">
        <p14:creationId xmlns:p14="http://schemas.microsoft.com/office/powerpoint/2010/main" val="2721081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11</a:t>
            </a:fld>
            <a:endParaRPr lang="en-US"/>
          </a:p>
        </p:txBody>
      </p:sp>
    </p:spTree>
    <p:extLst>
      <p:ext uri="{BB962C8B-B14F-4D97-AF65-F5344CB8AC3E}">
        <p14:creationId xmlns:p14="http://schemas.microsoft.com/office/powerpoint/2010/main" val="1820662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12</a:t>
            </a:fld>
            <a:endParaRPr lang="en-US"/>
          </a:p>
        </p:txBody>
      </p:sp>
    </p:spTree>
    <p:extLst>
      <p:ext uri="{BB962C8B-B14F-4D97-AF65-F5344CB8AC3E}">
        <p14:creationId xmlns:p14="http://schemas.microsoft.com/office/powerpoint/2010/main" val="718945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13</a:t>
            </a:fld>
            <a:endParaRPr lang="en-US"/>
          </a:p>
        </p:txBody>
      </p:sp>
    </p:spTree>
    <p:extLst>
      <p:ext uri="{BB962C8B-B14F-4D97-AF65-F5344CB8AC3E}">
        <p14:creationId xmlns:p14="http://schemas.microsoft.com/office/powerpoint/2010/main" val="3833393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15</a:t>
            </a:fld>
            <a:endParaRPr lang="en-US"/>
          </a:p>
        </p:txBody>
      </p:sp>
    </p:spTree>
    <p:extLst>
      <p:ext uri="{BB962C8B-B14F-4D97-AF65-F5344CB8AC3E}">
        <p14:creationId xmlns:p14="http://schemas.microsoft.com/office/powerpoint/2010/main" val="3022349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16</a:t>
            </a:fld>
            <a:endParaRPr lang="en-US"/>
          </a:p>
        </p:txBody>
      </p:sp>
    </p:spTree>
    <p:extLst>
      <p:ext uri="{BB962C8B-B14F-4D97-AF65-F5344CB8AC3E}">
        <p14:creationId xmlns:p14="http://schemas.microsoft.com/office/powerpoint/2010/main" val="2953995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2155826"/>
            <a:ext cx="9753600" cy="277177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1206501" y="2144714"/>
            <a:ext cx="302684" cy="2782887"/>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endParaRPr lang="en-U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12" name="Slide Number Placeholder 28"/>
          <p:cNvSpPr>
            <a:spLocks noGrp="1"/>
          </p:cNvSpPr>
          <p:nvPr>
            <p:ph type="sldNum" sz="quarter" idx="12"/>
          </p:nvPr>
        </p:nvSpPr>
        <p:spPr>
          <a:xfrm>
            <a:off x="1621367" y="6354763"/>
            <a:ext cx="1625600" cy="366712"/>
          </a:xfrm>
        </p:spPr>
        <p:txBody>
          <a:bodyPr/>
          <a:lstStyle>
            <a:lvl1pPr>
              <a:defRPr/>
            </a:lvl1pPr>
          </a:lstStyle>
          <a:p>
            <a:fld id="{29454692-EB53-43A4-B966-9690B1944543}" type="slidenum">
              <a:rPr lang="en-US" altLang="en-US"/>
              <a:pPr/>
              <a:t>‹#›</a:t>
            </a:fld>
            <a:endParaRPr lang="en-US" altLang="en-US"/>
          </a:p>
        </p:txBody>
      </p:sp>
    </p:spTree>
    <p:extLst>
      <p:ext uri="{BB962C8B-B14F-4D97-AF65-F5344CB8AC3E}">
        <p14:creationId xmlns:p14="http://schemas.microsoft.com/office/powerpoint/2010/main" val="857342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fld id="{C2AF33B7-6D91-484E-8D27-552784AD770A}" type="slidenum">
              <a:rPr lang="en-US" altLang="en-US"/>
              <a:pPr/>
              <a:t>‹#›</a:t>
            </a:fld>
            <a:endParaRPr lang="en-US" altLang="en-US"/>
          </a:p>
        </p:txBody>
      </p:sp>
    </p:spTree>
    <p:extLst>
      <p:ext uri="{BB962C8B-B14F-4D97-AF65-F5344CB8AC3E}">
        <p14:creationId xmlns:p14="http://schemas.microsoft.com/office/powerpoint/2010/main" val="2277031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5"/>
          <p:cNvSpPr>
            <a:spLocks noChangeShapeType="1"/>
          </p:cNvSpPr>
          <p:nvPr/>
        </p:nvSpPr>
        <p:spPr bwMode="auto">
          <a:xfrm rot="5400000">
            <a:off x="5816071"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C91B0C4-E452-4F8B-99A3-9E17E2AD8E4C}" type="slidenum">
              <a:rPr lang="en-US" altLang="en-US"/>
              <a:pPr/>
              <a:t>‹#›</a:t>
            </a:fld>
            <a:endParaRPr lang="en-US" altLang="en-US"/>
          </a:p>
        </p:txBody>
      </p:sp>
    </p:spTree>
    <p:extLst>
      <p:ext uri="{BB962C8B-B14F-4D97-AF65-F5344CB8AC3E}">
        <p14:creationId xmlns:p14="http://schemas.microsoft.com/office/powerpoint/2010/main" val="26016927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fld id="{107B8FD6-8FB2-44E5-BD19-324AAEB4648C}" type="slidenum">
              <a:rPr lang="en-US" altLang="en-US"/>
              <a:pPr/>
              <a:t>‹#›</a:t>
            </a:fld>
            <a:endParaRPr lang="en-US" altLang="en-US"/>
          </a:p>
        </p:txBody>
      </p:sp>
    </p:spTree>
    <p:extLst>
      <p:ext uri="{BB962C8B-B14F-4D97-AF65-F5344CB8AC3E}">
        <p14:creationId xmlns:p14="http://schemas.microsoft.com/office/powerpoint/2010/main" val="41871366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8459033"/>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10972800" cy="1371600"/>
          </a:xfrm>
        </p:spPr>
        <p:txBody>
          <a:bodyPr/>
          <a:lstStyle/>
          <a:p>
            <a:r>
              <a:rPr lang="en-US" smtClean="0"/>
              <a:t>Click to edit Master title style</a:t>
            </a:r>
            <a:endParaRPr lang="sr-Latn-CS"/>
          </a:p>
        </p:txBody>
      </p:sp>
      <p:sp>
        <p:nvSpPr>
          <p:cNvPr id="3" name="Text Placeholder 2"/>
          <p:cNvSpPr>
            <a:spLocks noGrp="1"/>
          </p:cNvSpPr>
          <p:nvPr>
            <p:ph type="body" sz="half" idx="1"/>
          </p:nvPr>
        </p:nvSpPr>
        <p:spPr>
          <a:xfrm>
            <a:off x="609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6197600" y="1981200"/>
            <a:ext cx="5384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Footer Placeholder 4"/>
          <p:cNvSpPr>
            <a:spLocks noGrp="1"/>
          </p:cNvSpPr>
          <p:nvPr>
            <p:ph type="ftr" sz="quarter" idx="10"/>
          </p:nvPr>
        </p:nvSpPr>
        <p:spPr>
          <a:xfrm>
            <a:off x="4165600" y="6248400"/>
            <a:ext cx="3860800" cy="457200"/>
          </a:xfrm>
        </p:spPr>
        <p:txBody>
          <a:bodyPr/>
          <a:lstStyle>
            <a:lvl1pPr>
              <a:defRPr/>
            </a:lvl1pPr>
          </a:lstStyle>
          <a:p>
            <a:endParaRPr lang="en-US"/>
          </a:p>
        </p:txBody>
      </p:sp>
      <p:sp>
        <p:nvSpPr>
          <p:cNvPr id="6" name="Slide Number Placeholder 5"/>
          <p:cNvSpPr>
            <a:spLocks noGrp="1"/>
          </p:cNvSpPr>
          <p:nvPr>
            <p:ph type="sldNum" sz="quarter" idx="11"/>
          </p:nvPr>
        </p:nvSpPr>
        <p:spPr>
          <a:xfrm>
            <a:off x="8737600" y="6248400"/>
            <a:ext cx="2844800" cy="457200"/>
          </a:xfrm>
        </p:spPr>
        <p:txBody>
          <a:bodyPr/>
          <a:lstStyle>
            <a:lvl1pPr>
              <a:defRPr/>
            </a:lvl1pPr>
          </a:lstStyle>
          <a:p>
            <a:fld id="{F63CDDE2-B692-4834-9F62-7CF396D8EAF8}" type="slidenum">
              <a:rPr lang="en-US"/>
              <a:pPr/>
              <a:t>‹#›</a:t>
            </a:fld>
            <a:endParaRPr lang="en-US"/>
          </a:p>
        </p:txBody>
      </p:sp>
      <p:sp>
        <p:nvSpPr>
          <p:cNvPr id="7" name="Date Placeholder 6"/>
          <p:cNvSpPr>
            <a:spLocks noGrp="1"/>
          </p:cNvSpPr>
          <p:nvPr>
            <p:ph type="dt" sz="half" idx="12"/>
          </p:nvPr>
        </p:nvSpPr>
        <p:spPr>
          <a:xfrm>
            <a:off x="609600" y="6245225"/>
            <a:ext cx="2844800" cy="476250"/>
          </a:xfrm>
        </p:spPr>
        <p:txBody>
          <a:bodyPr/>
          <a:lstStyle>
            <a:lvl1pPr>
              <a:defRPr/>
            </a:lvl1pPr>
          </a:lstStyle>
          <a:p>
            <a:endParaRPr lang="en-US"/>
          </a:p>
        </p:txBody>
      </p:sp>
    </p:spTree>
    <p:extLst>
      <p:ext uri="{BB962C8B-B14F-4D97-AF65-F5344CB8AC3E}">
        <p14:creationId xmlns:p14="http://schemas.microsoft.com/office/powerpoint/2010/main" val="958009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38589"/>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245225"/>
            <a:ext cx="2844800" cy="476250"/>
          </a:xfrm>
        </p:spPr>
        <p:txBody>
          <a:bodyPr/>
          <a:lstStyle>
            <a:lvl1pPr>
              <a:defRPr/>
            </a:lvl1pPr>
          </a:lstStyle>
          <a:p>
            <a:pPr>
              <a:defRPr/>
            </a:pPr>
            <a:endParaRPr lang="en-US"/>
          </a:p>
        </p:txBody>
      </p:sp>
      <p:sp>
        <p:nvSpPr>
          <p:cNvPr id="8" name="Footer Placeholder 7"/>
          <p:cNvSpPr>
            <a:spLocks noGrp="1"/>
          </p:cNvSpPr>
          <p:nvPr>
            <p:ph type="ftr" sz="quarter" idx="11"/>
          </p:nvPr>
        </p:nvSpPr>
        <p:spPr>
          <a:xfrm>
            <a:off x="4165600" y="6245225"/>
            <a:ext cx="3860800" cy="476250"/>
          </a:xfrm>
        </p:spPr>
        <p:txBody>
          <a:bodyPr/>
          <a:lstStyle>
            <a:lvl1pPr>
              <a:defRPr/>
            </a:lvl1pPr>
          </a:lstStyle>
          <a:p>
            <a:pPr>
              <a:defRPr/>
            </a:pPr>
            <a:endParaRPr lang="en-US"/>
          </a:p>
        </p:txBody>
      </p:sp>
      <p:sp>
        <p:nvSpPr>
          <p:cNvPr id="9" name="Slide Number Placeholder 8"/>
          <p:cNvSpPr>
            <a:spLocks noGrp="1"/>
          </p:cNvSpPr>
          <p:nvPr>
            <p:ph type="sldNum" sz="quarter" idx="12"/>
          </p:nvPr>
        </p:nvSpPr>
        <p:spPr>
          <a:xfrm>
            <a:off x="8737600" y="6245225"/>
            <a:ext cx="2844800" cy="476250"/>
          </a:xfrm>
        </p:spPr>
        <p:txBody>
          <a:bodyPr/>
          <a:lstStyle>
            <a:lvl1pPr>
              <a:defRPr/>
            </a:lvl1pPr>
          </a:lstStyle>
          <a:p>
            <a:pPr>
              <a:defRPr/>
            </a:pPr>
            <a:fld id="{6AB03360-0A34-4CA4-B11E-4B6BC8B50917}" type="slidenum">
              <a:rPr lang="en-US"/>
              <a:pPr>
                <a:defRPr/>
              </a:pPr>
              <a:t>‹#›</a:t>
            </a:fld>
            <a:endParaRPr lang="en-US"/>
          </a:p>
        </p:txBody>
      </p:sp>
    </p:spTree>
    <p:extLst>
      <p:ext uri="{BB962C8B-B14F-4D97-AF65-F5344CB8AC3E}">
        <p14:creationId xmlns:p14="http://schemas.microsoft.com/office/powerpoint/2010/main" val="13151766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6153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fld id="{86B0D263-02F3-40A4-BE4B-46863B370A13}" type="slidenum">
              <a:rPr lang="en-US" altLang="en-US"/>
              <a:pPr/>
              <a:t>‹#›</a:t>
            </a:fld>
            <a:endParaRPr lang="en-US" altLang="en-US"/>
          </a:p>
        </p:txBody>
      </p:sp>
    </p:spTree>
    <p:extLst>
      <p:ext uri="{BB962C8B-B14F-4D97-AF65-F5344CB8AC3E}">
        <p14:creationId xmlns:p14="http://schemas.microsoft.com/office/powerpoint/2010/main" val="2418470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lvl1pPr>
          </a:lstStyle>
          <a:p>
            <a:pPr>
              <a:defRPr/>
            </a:pPr>
            <a:endParaRPr lang="en-US"/>
          </a:p>
        </p:txBody>
      </p:sp>
      <p:sp>
        <p:nvSpPr>
          <p:cNvPr id="7" name="Footer Placeholder 4"/>
          <p:cNvSpPr>
            <a:spLocks noGrp="1"/>
          </p:cNvSpPr>
          <p:nvPr>
            <p:ph type="ftr" sz="quarter" idx="11"/>
          </p:nvPr>
        </p:nvSpPr>
        <p:spPr>
          <a:xfrm>
            <a:off x="3865033" y="6354763"/>
            <a:ext cx="4633384" cy="366712"/>
          </a:xfrm>
        </p:spPr>
        <p:txBody>
          <a:bodyPr/>
          <a:lstStyle>
            <a:lvl1pPr>
              <a:defRPr/>
            </a:lvl1pPr>
          </a:lstStyle>
          <a:p>
            <a:pPr>
              <a:defRPr/>
            </a:pPr>
            <a:endParaRPr lang="en-US"/>
          </a:p>
        </p:txBody>
      </p:sp>
      <p:sp>
        <p:nvSpPr>
          <p:cNvPr id="8" name="Slide Number Placeholder 5"/>
          <p:cNvSpPr>
            <a:spLocks noGrp="1"/>
          </p:cNvSpPr>
          <p:nvPr>
            <p:ph type="sldNum" sz="quarter" idx="12"/>
          </p:nvPr>
        </p:nvSpPr>
        <p:spPr>
          <a:xfrm>
            <a:off x="1426634" y="6354763"/>
            <a:ext cx="2027767" cy="366712"/>
          </a:xfrm>
        </p:spPr>
        <p:txBody>
          <a:bodyPr/>
          <a:lstStyle>
            <a:lvl1pPr>
              <a:defRPr/>
            </a:lvl1pPr>
          </a:lstStyle>
          <a:p>
            <a:fld id="{AC0582E5-24DB-4738-AE09-ECC9C5375CAF}" type="slidenum">
              <a:rPr lang="en-US" altLang="en-US"/>
              <a:pPr/>
              <a:t>‹#›</a:t>
            </a:fld>
            <a:endParaRPr lang="en-US" altLang="en-US"/>
          </a:p>
        </p:txBody>
      </p:sp>
    </p:spTree>
    <p:extLst>
      <p:ext uri="{BB962C8B-B14F-4D97-AF65-F5344CB8AC3E}">
        <p14:creationId xmlns:p14="http://schemas.microsoft.com/office/powerpoint/2010/main" val="42640984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fld id="{E29263E0-82CC-4D8A-9915-317EA0233544}" type="slidenum">
              <a:rPr lang="en-US" altLang="en-US"/>
              <a:pPr/>
              <a:t>‹#›</a:t>
            </a:fld>
            <a:endParaRPr lang="en-US" altLang="en-US"/>
          </a:p>
        </p:txBody>
      </p:sp>
    </p:spTree>
    <p:extLst>
      <p:ext uri="{BB962C8B-B14F-4D97-AF65-F5344CB8AC3E}">
        <p14:creationId xmlns:p14="http://schemas.microsoft.com/office/powerpoint/2010/main" val="1751349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fld id="{7186E126-E81B-4003-8948-ECE21C84DF5E}" type="slidenum">
              <a:rPr lang="en-US" altLang="en-US"/>
              <a:pPr/>
              <a:t>‹#›</a:t>
            </a:fld>
            <a:endParaRPr lang="en-US" altLang="en-US"/>
          </a:p>
        </p:txBody>
      </p:sp>
    </p:spTree>
    <p:extLst>
      <p:ext uri="{BB962C8B-B14F-4D97-AF65-F5344CB8AC3E}">
        <p14:creationId xmlns:p14="http://schemas.microsoft.com/office/powerpoint/2010/main" val="4082480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E4088F24-EA0D-4C47-A576-1DB2E0A06EB9}" type="slidenum">
              <a:rPr lang="en-US" altLang="en-US"/>
              <a:pPr/>
              <a:t>‹#›</a:t>
            </a:fld>
            <a:endParaRPr lang="en-US" altLang="en-US"/>
          </a:p>
        </p:txBody>
      </p:sp>
    </p:spTree>
    <p:extLst>
      <p:ext uri="{BB962C8B-B14F-4D97-AF65-F5344CB8AC3E}">
        <p14:creationId xmlns:p14="http://schemas.microsoft.com/office/powerpoint/2010/main" val="517053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p:txBody>
          <a:bodyPr/>
          <a:lstStyle>
            <a:lvl1pPr>
              <a:defRPr/>
            </a:lvl1pPr>
          </a:lstStyle>
          <a:p>
            <a:pPr>
              <a:defRPr/>
            </a:pPr>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fld id="{AA39AFD8-8E6B-47E5-864D-2892E0538597}" type="slidenum">
              <a:rPr lang="en-US" altLang="en-US"/>
              <a:pPr/>
              <a:t>‹#›</a:t>
            </a:fld>
            <a:endParaRPr lang="en-US" altLang="en-US"/>
          </a:p>
        </p:txBody>
      </p:sp>
    </p:spTree>
    <p:extLst>
      <p:ext uri="{BB962C8B-B14F-4D97-AF65-F5344CB8AC3E}">
        <p14:creationId xmlns:p14="http://schemas.microsoft.com/office/powerpoint/2010/main" val="74005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6" name="Straight Connector 5"/>
          <p:cNvSpPr>
            <a:spLocks noChangeShapeType="1"/>
          </p:cNvSpPr>
          <p:nvPr/>
        </p:nvSpPr>
        <p:spPr bwMode="auto">
          <a:xfrm rot="5400000">
            <a:off x="5220229"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dirty="0">
              <a:latin typeface="Arial" charset="0"/>
              <a:cs typeface="+mn-cs"/>
            </a:endParaRPr>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591B3F4A-688D-456C-A6CC-E4D1212921CB}" type="slidenum">
              <a:rPr lang="en-US" altLang="en-US"/>
              <a:pPr/>
              <a:t>‹#›</a:t>
            </a:fld>
            <a:endParaRPr lang="en-US" altLang="en-US"/>
          </a:p>
        </p:txBody>
      </p:sp>
    </p:spTree>
    <p:extLst>
      <p:ext uri="{BB962C8B-B14F-4D97-AF65-F5344CB8AC3E}">
        <p14:creationId xmlns:p14="http://schemas.microsoft.com/office/powerpoint/2010/main" val="1306723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7146CAB4-4F78-4272-AE77-46FFBCC63F04}" type="slidenum">
              <a:rPr lang="en-US" altLang="en-US"/>
              <a:pPr/>
              <a:t>‹#›</a:t>
            </a:fld>
            <a:endParaRPr lang="en-US" altLang="en-US"/>
          </a:p>
        </p:txBody>
      </p:sp>
    </p:spTree>
    <p:extLst>
      <p:ext uri="{BB962C8B-B14F-4D97-AF65-F5344CB8AC3E}">
        <p14:creationId xmlns:p14="http://schemas.microsoft.com/office/powerpoint/2010/main" val="86362485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4339"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latinLnBrk="0" hangingPunct="1">
              <a:defRPr kumimoji="0" sz="1400">
                <a:solidFill>
                  <a:schemeClr val="tx2"/>
                </a:solidFill>
                <a:latin typeface="Arial" charset="0"/>
                <a:cs typeface="+mn-cs"/>
              </a:defRPr>
            </a:lvl1pPr>
          </a:lstStyle>
          <a:p>
            <a:pPr>
              <a:defRPr/>
            </a:pPr>
            <a:endParaRPr lang="en-U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latinLnBrk="0" hangingPunct="1">
              <a:defRPr kumimoji="0" sz="1400">
                <a:solidFill>
                  <a:schemeClr val="tx2"/>
                </a:solidFill>
                <a:latin typeface="Arial" charset="0"/>
                <a:cs typeface="+mn-cs"/>
              </a:defRPr>
            </a:lvl1pPr>
          </a:lstStyle>
          <a:p>
            <a:pPr>
              <a:defRPr/>
            </a:pPr>
            <a:endParaRPr lang="en-U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E0472A8E-A02C-4759-953B-7C5AD9C3BA8C}" type="slidenum">
              <a:rPr lang="en-US" altLang="en-US"/>
              <a:pPr/>
              <a:t>‹#›</a:t>
            </a:fld>
            <a:endParaRPr lang="en-US" altLang="en-US"/>
          </a:p>
        </p:txBody>
      </p:sp>
      <p:sp>
        <p:nvSpPr>
          <p:cNvPr id="28" name="Straight Connector 27"/>
          <p:cNvSpPr>
            <a:spLocks noChangeShapeType="1"/>
          </p:cNvSpPr>
          <p:nvPr/>
        </p:nvSpPr>
        <p:spPr bwMode="auto">
          <a:xfrm>
            <a:off x="609600" y="6353175"/>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29" name="Straight Connector 28"/>
          <p:cNvSpPr>
            <a:spLocks noChangeShapeType="1"/>
          </p:cNvSpPr>
          <p:nvPr/>
        </p:nvSpPr>
        <p:spPr bwMode="auto">
          <a:xfrm>
            <a:off x="609600" y="1143000"/>
            <a:ext cx="10972800" cy="0"/>
          </a:xfrm>
          <a:prstGeom prst="line">
            <a:avLst/>
          </a:prstGeom>
          <a:noFill/>
          <a:ln w="9525" cap="flat" cmpd="sng" algn="ctr">
            <a:solidFill>
              <a:schemeClr val="accent2"/>
            </a:solidFill>
            <a:prstDash val="dash"/>
            <a:round/>
            <a:headEnd type="none" w="med" len="med"/>
            <a:tailEnd type="none" w="med" len="med"/>
          </a:ln>
          <a:effectLst/>
        </p:spPr>
        <p:txBody>
          <a:bodyPr/>
          <a:lstStyle/>
          <a:p>
            <a:pPr eaLnBrk="0" hangingPunct="0">
              <a:defRPr/>
            </a:pPr>
            <a:endParaRPr lang="en-US">
              <a:latin typeface="Arial" charset="0"/>
              <a:cs typeface="+mn-cs"/>
            </a:endParaRPr>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196" r:id="rId1"/>
    <p:sldLayoutId id="2147484192" r:id="rId2"/>
    <p:sldLayoutId id="2147484197" r:id="rId3"/>
    <p:sldLayoutId id="2147484193" r:id="rId4"/>
    <p:sldLayoutId id="2147484194" r:id="rId5"/>
    <p:sldLayoutId id="2147484198" r:id="rId6"/>
    <p:sldLayoutId id="2147484199" r:id="rId7"/>
    <p:sldLayoutId id="2147484200" r:id="rId8"/>
    <p:sldLayoutId id="2147484201" r:id="rId9"/>
    <p:sldLayoutId id="2147484195" r:id="rId10"/>
    <p:sldLayoutId id="2147484202" r:id="rId11"/>
    <p:sldLayoutId id="2147484203" r:id="rId12"/>
    <p:sldLayoutId id="2147484206" r:id="rId13"/>
    <p:sldLayoutId id="2147484207" r:id="rId14"/>
    <p:sldLayoutId id="2147484208" r:id="rId15"/>
    <p:sldLayoutId id="2147484209" r:id="rId16"/>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22.jpeg"/><Relationship Id="rId4" Type="http://schemas.openxmlformats.org/officeDocument/2006/relationships/image" Target="../media/image21.gi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www.google.rs/url?sa=i&amp;rct=j&amp;q=&amp;esrc=s&amp;source=images&amp;cd=&amp;cad=rja&amp;uact=8&amp;ved=0CAcQjRxqFQoTCM3Oo7e3h8gCFYtYFAodUgsDyw&amp;url=http://www.clipartpanda.com/categories/sense-of-taste-clipart&amp;bvm=bv.103073922,d.d24&amp;psig=AFQjCNH0VbFI5HhqpMAkvY3zCgsWccKnug&amp;ust=1442901009771676"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http://www.angelfire.com/nm2/nucmed/telemedcartoon.jpg" TargetMode="External"/><Relationship Id="rId2" Type="http://schemas.openxmlformats.org/officeDocument/2006/relationships/image" Target="../media/image32.jpeg"/><Relationship Id="rId1" Type="http://schemas.openxmlformats.org/officeDocument/2006/relationships/slideLayout" Target="../slideLayouts/slideLayout12.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www.gemedicalsystems.com/rad/nm_pet/products/millenium/lung.html" TargetMode="External"/><Relationship Id="rId7" Type="http://schemas.openxmlformats.org/officeDocument/2006/relationships/image" Target="../media/image36.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hyperlink" Target="http://www.gemedicalsystems.com/rad/nm_pet/products/millenium/colon.html" TargetMode="External"/><Relationship Id="rId4" Type="http://schemas.openxmlformats.org/officeDocument/2006/relationships/hyperlink" Target="http://www.gemedicalsystems.com/rad/nm_pet/products/millenium/lymphoma.html"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5.png"/><Relationship Id="rId5" Type="http://schemas.openxmlformats.org/officeDocument/2006/relationships/image" Target="../media/image43.png"/><Relationship Id="rId4"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gi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6.xml"/><Relationship Id="rId5" Type="http://schemas.openxmlformats.org/officeDocument/2006/relationships/image" Target="../media/image52.png"/><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6.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62.jpeg"/><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4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9.jpeg"/><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6.png"/><Relationship Id="rId5" Type="http://schemas.openxmlformats.org/officeDocument/2006/relationships/oleObject" Target="../embeddings/oleObject2.bin"/><Relationship Id="rId10" Type="http://schemas.openxmlformats.org/officeDocument/2006/relationships/image" Target="../media/image68.png"/><Relationship Id="rId4" Type="http://schemas.openxmlformats.org/officeDocument/2006/relationships/image" Target="../media/image70.png"/><Relationship Id="rId9" Type="http://schemas.openxmlformats.org/officeDocument/2006/relationships/oleObject" Target="../embeddings/oleObject4.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74.png"/><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75.jpeg"/></Relationships>
</file>

<file path=ppt/slides/_rels/slide4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82.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2722271" y="2691845"/>
            <a:ext cx="6858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rtl="0" eaLnBrk="0" fontAlgn="base" hangingPunct="0">
              <a:spcBef>
                <a:spcPct val="0"/>
              </a:spcBef>
              <a:spcAft>
                <a:spcPct val="0"/>
              </a:spcAft>
              <a:defRPr sz="3200" kern="1200">
                <a:solidFill>
                  <a:schemeClr val="tx1"/>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eaLnBrk="1" hangingPunct="1"/>
            <a:r>
              <a:rPr lang="en-US" altLang="en-US" dirty="0">
                <a:latin typeface="Arial" panose="020B0604020202020204" pitchFamily="34" charset="0"/>
                <a:cs typeface="Arial" panose="020B0604020202020204" pitchFamily="34" charset="0"/>
              </a:rPr>
              <a:t/>
            </a:r>
            <a:br>
              <a:rPr lang="en-US" altLang="en-US" dirty="0">
                <a:latin typeface="Arial" panose="020B0604020202020204" pitchFamily="34" charset="0"/>
                <a:cs typeface="Arial" panose="020B0604020202020204" pitchFamily="34" charset="0"/>
              </a:rPr>
            </a:br>
            <a:r>
              <a:rPr lang="ru-RU" altLang="en-US" b="1" dirty="0" smtClean="0">
                <a:latin typeface="Arial" panose="020B0604020202020204" pitchFamily="34" charset="0"/>
                <a:cs typeface="Arial" panose="020B0604020202020204" pitchFamily="34" charset="0"/>
              </a:rPr>
              <a:t> </a:t>
            </a:r>
            <a:r>
              <a:rPr lang="sr-Latn-RS" altLang="en-US" b="1" dirty="0" smtClean="0">
                <a:latin typeface="Arial" panose="020B0604020202020204" pitchFamily="34" charset="0"/>
                <a:cs typeface="Arial" panose="020B0604020202020204" pitchFamily="34" charset="0"/>
              </a:rPr>
              <a:t>NUCLEAR MEDICINE</a:t>
            </a:r>
          </a:p>
          <a:p>
            <a:pPr algn="ctr" eaLnBrk="1" hangingPunct="1"/>
            <a:r>
              <a:rPr lang="sr-Latn-RS" altLang="en-US" b="1" dirty="0" smtClean="0">
                <a:latin typeface="Arial" panose="020B0604020202020204" pitchFamily="34" charset="0"/>
                <a:cs typeface="Arial" panose="020B0604020202020204" pitchFamily="34" charset="0"/>
              </a:rPr>
              <a:t>IMAGING SYSTEMS </a:t>
            </a:r>
            <a:endParaRPr lang="ru-RU" altLang="en-US" b="1" dirty="0" smtClean="0">
              <a:latin typeface="Arial" panose="020B0604020202020204" pitchFamily="34" charset="0"/>
              <a:cs typeface="Arial" panose="020B0604020202020204" pitchFamily="34" charset="0"/>
            </a:endParaRPr>
          </a:p>
          <a:p>
            <a:pPr algn="ctr" eaLnBrk="1" hangingPunct="1"/>
            <a:r>
              <a:rPr lang="en-US" altLang="en-US" dirty="0">
                <a:latin typeface="Arial" panose="020B0604020202020204" pitchFamily="34" charset="0"/>
                <a:cs typeface="Arial" panose="020B0604020202020204" pitchFamily="34" charset="0"/>
              </a:rPr>
              <a:t/>
            </a:r>
            <a:br>
              <a:rPr lang="en-US" altLang="en-US" dirty="0">
                <a:latin typeface="Arial" panose="020B0604020202020204" pitchFamily="34" charset="0"/>
                <a:cs typeface="Arial" panose="020B0604020202020204" pitchFamily="34" charset="0"/>
              </a:rPr>
            </a:br>
            <a:endParaRPr lang="en-US" altLang="en-US"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1280"/>
    </mc:Choice>
    <mc:Fallback xmlns="">
      <p:transition spd="slow" advTm="128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579853" y="0"/>
            <a:ext cx="11071820" cy="1157288"/>
          </a:xfrm>
          <a:prstGeom prst="rect">
            <a:avLst/>
          </a:prstGeom>
          <a:noFill/>
          <a:ln/>
        </p:spPr>
        <p:txBody>
          <a:bodyPr wrap="square" rtlCol="0" anchor="t"/>
          <a:lstStyle/>
          <a:p>
            <a:pPr algn="ctr">
              <a:lnSpc>
                <a:spcPts val="4556"/>
              </a:lnSpc>
            </a:pPr>
            <a:r>
              <a:rPr lang="en-US" sz="3645" b="1" dirty="0">
                <a:latin typeface="Prompt" pitchFamily="34" charset="0"/>
                <a:ea typeface="Prompt" pitchFamily="34" charset="-122"/>
                <a:cs typeface="Prompt" pitchFamily="34" charset="-120"/>
              </a:rPr>
              <a:t>Advantages and Disadvantages </a:t>
            </a:r>
            <a:endParaRPr lang="sr-Latn-RS" sz="3645" b="1" dirty="0" smtClean="0">
              <a:latin typeface="Prompt" pitchFamily="34" charset="0"/>
              <a:ea typeface="Prompt" pitchFamily="34" charset="-122"/>
              <a:cs typeface="Prompt" pitchFamily="34" charset="-120"/>
            </a:endParaRPr>
          </a:p>
          <a:p>
            <a:pPr algn="ctr">
              <a:lnSpc>
                <a:spcPts val="4556"/>
              </a:lnSpc>
            </a:pPr>
            <a:r>
              <a:rPr lang="en-US" sz="3645" b="1" dirty="0" smtClean="0">
                <a:latin typeface="Prompt" pitchFamily="34" charset="0"/>
                <a:ea typeface="Prompt" pitchFamily="34" charset="-122"/>
                <a:cs typeface="Prompt" pitchFamily="34" charset="-120"/>
              </a:rPr>
              <a:t>of the Geiger-Müller </a:t>
            </a:r>
            <a:r>
              <a:rPr lang="en-US" sz="3645" b="1" dirty="0">
                <a:latin typeface="Prompt" pitchFamily="34" charset="0"/>
                <a:ea typeface="Prompt" pitchFamily="34" charset="-122"/>
                <a:cs typeface="Prompt" pitchFamily="34" charset="-120"/>
              </a:rPr>
              <a:t>Counter</a:t>
            </a:r>
            <a:endParaRPr lang="en-US" sz="3645" b="1" dirty="0"/>
          </a:p>
        </p:txBody>
      </p:sp>
      <p:sp>
        <p:nvSpPr>
          <p:cNvPr id="7" name="Text 4"/>
          <p:cNvSpPr/>
          <p:nvPr/>
        </p:nvSpPr>
        <p:spPr>
          <a:xfrm>
            <a:off x="901196" y="1733776"/>
            <a:ext cx="3524052" cy="296168"/>
          </a:xfrm>
          <a:prstGeom prst="rect">
            <a:avLst/>
          </a:prstGeom>
          <a:noFill/>
          <a:ln/>
        </p:spPr>
        <p:txBody>
          <a:bodyPr wrap="none" rtlCol="0" anchor="t"/>
          <a:lstStyle/>
          <a:p>
            <a:pPr>
              <a:lnSpc>
                <a:spcPts val="2332"/>
              </a:lnSpc>
            </a:pPr>
            <a:r>
              <a:rPr lang="en-US" sz="2800" b="1" dirty="0">
                <a:latin typeface="Mukta" pitchFamily="34" charset="0"/>
                <a:ea typeface="Mukta" pitchFamily="34" charset="-122"/>
                <a:cs typeface="Mukta" pitchFamily="34" charset="-120"/>
              </a:rPr>
              <a:t>Advantages</a:t>
            </a:r>
            <a:endParaRPr lang="en-US" sz="2800" dirty="0"/>
          </a:p>
        </p:txBody>
      </p:sp>
      <p:sp>
        <p:nvSpPr>
          <p:cNvPr id="8" name="Text 5"/>
          <p:cNvSpPr/>
          <p:nvPr/>
        </p:nvSpPr>
        <p:spPr>
          <a:xfrm>
            <a:off x="4801881" y="1733776"/>
            <a:ext cx="3524052" cy="296168"/>
          </a:xfrm>
          <a:prstGeom prst="rect">
            <a:avLst/>
          </a:prstGeom>
          <a:noFill/>
          <a:ln/>
        </p:spPr>
        <p:txBody>
          <a:bodyPr wrap="none" rtlCol="0" anchor="t"/>
          <a:lstStyle/>
          <a:p>
            <a:pPr>
              <a:lnSpc>
                <a:spcPts val="2332"/>
              </a:lnSpc>
            </a:pPr>
            <a:r>
              <a:rPr lang="en-US" sz="2800" b="1" dirty="0">
                <a:latin typeface="Mukta" pitchFamily="34" charset="0"/>
                <a:ea typeface="Mukta" pitchFamily="34" charset="-122"/>
                <a:cs typeface="Mukta" pitchFamily="34" charset="-120"/>
              </a:rPr>
              <a:t>Disadvantages</a:t>
            </a:r>
            <a:endParaRPr lang="en-US" sz="2800" dirty="0"/>
          </a:p>
        </p:txBody>
      </p:sp>
      <p:sp>
        <p:nvSpPr>
          <p:cNvPr id="10" name="Text 7"/>
          <p:cNvSpPr/>
          <p:nvPr/>
        </p:nvSpPr>
        <p:spPr>
          <a:xfrm>
            <a:off x="901196" y="2699464"/>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Ease of use</a:t>
            </a:r>
            <a:endParaRPr lang="en-US" sz="2800" dirty="0"/>
          </a:p>
        </p:txBody>
      </p:sp>
      <p:sp>
        <p:nvSpPr>
          <p:cNvPr id="11" name="Text 8"/>
          <p:cNvSpPr/>
          <p:nvPr/>
        </p:nvSpPr>
        <p:spPr>
          <a:xfrm>
            <a:off x="4801881" y="2668768"/>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Saturates at high radiation levels</a:t>
            </a:r>
            <a:endParaRPr lang="en-US" sz="2800" dirty="0"/>
          </a:p>
        </p:txBody>
      </p:sp>
      <p:sp>
        <p:nvSpPr>
          <p:cNvPr id="12" name="Shape 9"/>
          <p:cNvSpPr/>
          <p:nvPr/>
        </p:nvSpPr>
        <p:spPr>
          <a:xfrm>
            <a:off x="716053" y="3414578"/>
            <a:ext cx="7795022" cy="827088"/>
          </a:xfrm>
          <a:prstGeom prst="rect">
            <a:avLst/>
          </a:prstGeom>
          <a:solidFill>
            <a:srgbClr val="FFFFFF">
              <a:alpha val="4000"/>
            </a:srgbClr>
          </a:solidFill>
          <a:ln/>
        </p:spPr>
      </p:sp>
      <p:sp>
        <p:nvSpPr>
          <p:cNvPr id="13" name="Text 10"/>
          <p:cNvSpPr/>
          <p:nvPr/>
        </p:nvSpPr>
        <p:spPr>
          <a:xfrm>
            <a:off x="901196" y="3531954"/>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Low cost</a:t>
            </a:r>
            <a:endParaRPr lang="en-US" sz="2800" dirty="0"/>
          </a:p>
        </p:txBody>
      </p:sp>
      <p:sp>
        <p:nvSpPr>
          <p:cNvPr id="14" name="Text 11"/>
          <p:cNvSpPr/>
          <p:nvPr/>
        </p:nvSpPr>
        <p:spPr>
          <a:xfrm>
            <a:off x="4801880" y="3531954"/>
            <a:ext cx="6267901" cy="592336"/>
          </a:xfrm>
          <a:prstGeom prst="rect">
            <a:avLst/>
          </a:prstGeom>
          <a:noFill/>
          <a:ln/>
        </p:spPr>
        <p:txBody>
          <a:bodyPr wrap="square" rtlCol="0" anchor="t"/>
          <a:lstStyle/>
          <a:p>
            <a:pPr>
              <a:lnSpc>
                <a:spcPts val="2332"/>
              </a:lnSpc>
            </a:pPr>
            <a:r>
              <a:rPr lang="en-US" sz="2800" dirty="0">
                <a:latin typeface="Mukta" pitchFamily="34" charset="0"/>
                <a:ea typeface="Mukta" pitchFamily="34" charset="-122"/>
                <a:cs typeface="Mukta" pitchFamily="34" charset="-120"/>
              </a:rPr>
              <a:t>Cannot differentiate between types of radiation</a:t>
            </a:r>
            <a:endParaRPr lang="en-US" sz="2800" dirty="0"/>
          </a:p>
        </p:txBody>
      </p:sp>
      <p:sp>
        <p:nvSpPr>
          <p:cNvPr id="15" name="Shape 12"/>
          <p:cNvSpPr/>
          <p:nvPr/>
        </p:nvSpPr>
        <p:spPr>
          <a:xfrm>
            <a:off x="716053" y="4772585"/>
            <a:ext cx="7795022" cy="530919"/>
          </a:xfrm>
          <a:prstGeom prst="rect">
            <a:avLst/>
          </a:prstGeom>
          <a:solidFill>
            <a:srgbClr val="000000">
              <a:alpha val="4000"/>
            </a:srgbClr>
          </a:solidFill>
          <a:ln/>
        </p:spPr>
      </p:sp>
      <p:sp>
        <p:nvSpPr>
          <p:cNvPr id="16" name="Text 13"/>
          <p:cNvSpPr/>
          <p:nvPr/>
        </p:nvSpPr>
        <p:spPr>
          <a:xfrm>
            <a:off x="901196" y="4517286"/>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High accuracy</a:t>
            </a:r>
            <a:endParaRPr lang="en-US" sz="2800" dirty="0"/>
          </a:p>
        </p:txBody>
      </p:sp>
      <p:sp>
        <p:nvSpPr>
          <p:cNvPr id="17" name="Text 14"/>
          <p:cNvSpPr/>
          <p:nvPr/>
        </p:nvSpPr>
        <p:spPr>
          <a:xfrm>
            <a:off x="4801880" y="4593793"/>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Accuracy declines with higher radiation levels</a:t>
            </a:r>
            <a:endParaRPr lang="en-US" sz="2800" dirty="0"/>
          </a:p>
        </p:txBody>
      </p:sp>
      <p:sp>
        <p:nvSpPr>
          <p:cNvPr id="18" name="Shape 15"/>
          <p:cNvSpPr/>
          <p:nvPr/>
        </p:nvSpPr>
        <p:spPr>
          <a:xfrm>
            <a:off x="716053" y="5303504"/>
            <a:ext cx="7795022" cy="530919"/>
          </a:xfrm>
          <a:prstGeom prst="rect">
            <a:avLst/>
          </a:prstGeom>
          <a:solidFill>
            <a:srgbClr val="FFFFFF">
              <a:alpha val="4000"/>
            </a:srgbClr>
          </a:solidFill>
          <a:ln/>
        </p:spPr>
      </p:sp>
      <p:sp>
        <p:nvSpPr>
          <p:cNvPr id="19" name="Text 16"/>
          <p:cNvSpPr/>
          <p:nvPr/>
        </p:nvSpPr>
        <p:spPr>
          <a:xfrm>
            <a:off x="901196" y="5420879"/>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Fast response time</a:t>
            </a:r>
            <a:endParaRPr lang="en-US" sz="2800" dirty="0"/>
          </a:p>
        </p:txBody>
      </p:sp>
      <p:sp>
        <p:nvSpPr>
          <p:cNvPr id="20" name="Text 17"/>
          <p:cNvSpPr/>
          <p:nvPr/>
        </p:nvSpPr>
        <p:spPr>
          <a:xfrm>
            <a:off x="4801881" y="5420879"/>
            <a:ext cx="3524052" cy="296168"/>
          </a:xfrm>
          <a:prstGeom prst="rect">
            <a:avLst/>
          </a:prstGeom>
          <a:noFill/>
          <a:ln/>
        </p:spPr>
        <p:txBody>
          <a:bodyPr wrap="none" rtlCol="0" anchor="t"/>
          <a:lstStyle/>
          <a:p>
            <a:pPr>
              <a:lnSpc>
                <a:spcPts val="2332"/>
              </a:lnSpc>
            </a:pPr>
            <a:r>
              <a:rPr lang="en-US" sz="2800" dirty="0">
                <a:latin typeface="Mukta" pitchFamily="34" charset="0"/>
                <a:ea typeface="Mukta" pitchFamily="34" charset="-122"/>
                <a:cs typeface="Mukta" pitchFamily="34" charset="-120"/>
              </a:rPr>
              <a:t>Requires calibration over time</a:t>
            </a:r>
            <a:endParaRPr lang="en-US" sz="2800" dirty="0"/>
          </a:p>
        </p:txBody>
      </p:sp>
    </p:spTree>
    <p:extLst>
      <p:ext uri="{BB962C8B-B14F-4D97-AF65-F5344CB8AC3E}">
        <p14:creationId xmlns:p14="http://schemas.microsoft.com/office/powerpoint/2010/main" val="2450732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4175225" y="222746"/>
            <a:ext cx="3465810" cy="541437"/>
          </a:xfrm>
          <a:prstGeom prst="rect">
            <a:avLst/>
          </a:prstGeom>
          <a:noFill/>
          <a:ln/>
        </p:spPr>
        <p:txBody>
          <a:bodyPr wrap="none" rtlCol="0" anchor="t"/>
          <a:lstStyle/>
          <a:p>
            <a:pPr>
              <a:lnSpc>
                <a:spcPts val="4264"/>
              </a:lnSpc>
            </a:pPr>
            <a:r>
              <a:rPr lang="en-US" sz="3600" b="1" kern="0" spc="-102" dirty="0">
                <a:solidFill>
                  <a:srgbClr val="000000"/>
                </a:solidFill>
                <a:latin typeface="Inter" pitchFamily="34" charset="0"/>
                <a:ea typeface="Inter" pitchFamily="34" charset="-122"/>
                <a:cs typeface="Inter" pitchFamily="34" charset="-120"/>
              </a:rPr>
              <a:t>Liquid Detectors</a:t>
            </a:r>
            <a:endParaRPr lang="en-US" sz="3600" dirty="0"/>
          </a:p>
        </p:txBody>
      </p:sp>
      <p:pic>
        <p:nvPicPr>
          <p:cNvPr id="5" name="Image 0" descr="preencoded.png"/>
          <p:cNvPicPr>
            <a:picLocks noChangeAspect="1"/>
          </p:cNvPicPr>
          <p:nvPr/>
        </p:nvPicPr>
        <p:blipFill>
          <a:blip r:embed="rId3" cstate="print"/>
          <a:stretch>
            <a:fillRect/>
          </a:stretch>
        </p:blipFill>
        <p:spPr>
          <a:xfrm>
            <a:off x="664125" y="1365151"/>
            <a:ext cx="2494711" cy="1588592"/>
          </a:xfrm>
          <a:prstGeom prst="rect">
            <a:avLst/>
          </a:prstGeom>
        </p:spPr>
      </p:pic>
      <p:sp>
        <p:nvSpPr>
          <p:cNvPr id="6" name="Text 3"/>
          <p:cNvSpPr/>
          <p:nvPr/>
        </p:nvSpPr>
        <p:spPr>
          <a:xfrm>
            <a:off x="553290" y="3170337"/>
            <a:ext cx="1692382" cy="270668"/>
          </a:xfrm>
          <a:prstGeom prst="rect">
            <a:avLst/>
          </a:prstGeom>
          <a:noFill/>
          <a:ln/>
        </p:spPr>
        <p:txBody>
          <a:bodyPr wrap="none" rtlCol="0" anchor="t"/>
          <a:lstStyle/>
          <a:p>
            <a:pPr>
              <a:lnSpc>
                <a:spcPts val="2132"/>
              </a:lnSpc>
            </a:pPr>
            <a:r>
              <a:rPr lang="en-US" sz="2800" b="1" kern="0" spc="-51" dirty="0">
                <a:solidFill>
                  <a:srgbClr val="000000"/>
                </a:solidFill>
                <a:latin typeface="Inter" pitchFamily="34" charset="0"/>
                <a:ea typeface="Inter" pitchFamily="34" charset="-122"/>
                <a:cs typeface="Inter" pitchFamily="34" charset="-120"/>
              </a:rPr>
              <a:t>Working Principle</a:t>
            </a:r>
            <a:endParaRPr lang="en-US" sz="2800" dirty="0"/>
          </a:p>
        </p:txBody>
      </p:sp>
      <p:sp>
        <p:nvSpPr>
          <p:cNvPr id="7" name="Text 4"/>
          <p:cNvSpPr/>
          <p:nvPr/>
        </p:nvSpPr>
        <p:spPr>
          <a:xfrm>
            <a:off x="553289" y="3614242"/>
            <a:ext cx="3409111" cy="2218532"/>
          </a:xfrm>
          <a:prstGeom prst="rect">
            <a:avLst/>
          </a:prstGeom>
          <a:noFill/>
          <a:ln/>
        </p:spPr>
        <p:txBody>
          <a:bodyPr wrap="square" rtlCol="0" anchor="t"/>
          <a:lstStyle/>
          <a:p>
            <a:pPr>
              <a:lnSpc>
                <a:spcPts val="2183"/>
              </a:lnSpc>
            </a:pPr>
            <a:r>
              <a:rPr lang="en-US" sz="2000" kern="0" spc="-27" dirty="0">
                <a:solidFill>
                  <a:srgbClr val="272525"/>
                </a:solidFill>
                <a:latin typeface="Inter" pitchFamily="34" charset="0"/>
                <a:ea typeface="Inter" pitchFamily="34" charset="-122"/>
                <a:cs typeface="Inter" pitchFamily="34" charset="-120"/>
              </a:rPr>
              <a:t>Liquid detectors use a liquid scintillator or other liquid materials to detect radiation. When radiation interacts with the liquid, it produces scintillations or flashes of light, which can be detected and measured.</a:t>
            </a:r>
            <a:endParaRPr lang="en-US" sz="2000" dirty="0"/>
          </a:p>
        </p:txBody>
      </p:sp>
      <p:pic>
        <p:nvPicPr>
          <p:cNvPr id="8" name="Image 1" descr="preencoded.png"/>
          <p:cNvPicPr>
            <a:picLocks noChangeAspect="1"/>
          </p:cNvPicPr>
          <p:nvPr/>
        </p:nvPicPr>
        <p:blipFill>
          <a:blip r:embed="rId4" cstate="print"/>
          <a:stretch>
            <a:fillRect/>
          </a:stretch>
        </p:blipFill>
        <p:spPr>
          <a:xfrm>
            <a:off x="4370132" y="1365151"/>
            <a:ext cx="2570559" cy="1588691"/>
          </a:xfrm>
          <a:prstGeom prst="rect">
            <a:avLst/>
          </a:prstGeom>
        </p:spPr>
      </p:pic>
      <p:sp>
        <p:nvSpPr>
          <p:cNvPr id="9" name="Text 5"/>
          <p:cNvSpPr/>
          <p:nvPr/>
        </p:nvSpPr>
        <p:spPr>
          <a:xfrm>
            <a:off x="4311856" y="3170337"/>
            <a:ext cx="2069081" cy="270668"/>
          </a:xfrm>
          <a:prstGeom prst="rect">
            <a:avLst/>
          </a:prstGeom>
          <a:noFill/>
          <a:ln/>
        </p:spPr>
        <p:txBody>
          <a:bodyPr wrap="none" rtlCol="0" anchor="t"/>
          <a:lstStyle/>
          <a:p>
            <a:pPr>
              <a:lnSpc>
                <a:spcPts val="2132"/>
              </a:lnSpc>
            </a:pPr>
            <a:r>
              <a:rPr lang="en-US" sz="2800" b="1" kern="0" spc="-51" dirty="0">
                <a:solidFill>
                  <a:srgbClr val="000000"/>
                </a:solidFill>
                <a:latin typeface="Inter" pitchFamily="34" charset="0"/>
                <a:ea typeface="Inter" pitchFamily="34" charset="-122"/>
                <a:cs typeface="Inter" pitchFamily="34" charset="-120"/>
              </a:rPr>
              <a:t>Components</a:t>
            </a:r>
            <a:endParaRPr lang="en-US" sz="2800" dirty="0"/>
          </a:p>
        </p:txBody>
      </p:sp>
      <p:sp>
        <p:nvSpPr>
          <p:cNvPr id="10" name="Text 6"/>
          <p:cNvSpPr/>
          <p:nvPr/>
        </p:nvSpPr>
        <p:spPr>
          <a:xfrm>
            <a:off x="4311857" y="3614242"/>
            <a:ext cx="3069323" cy="1663898"/>
          </a:xfrm>
          <a:prstGeom prst="rect">
            <a:avLst/>
          </a:prstGeom>
          <a:noFill/>
          <a:ln/>
        </p:spPr>
        <p:txBody>
          <a:bodyPr wrap="square" rtlCol="0" anchor="t"/>
          <a:lstStyle/>
          <a:p>
            <a:pPr>
              <a:lnSpc>
                <a:spcPts val="2183"/>
              </a:lnSpc>
            </a:pPr>
            <a:r>
              <a:rPr lang="en-US" sz="2000" kern="0" spc="-27" dirty="0">
                <a:solidFill>
                  <a:srgbClr val="272525"/>
                </a:solidFill>
                <a:latin typeface="Inter" pitchFamily="34" charset="0"/>
                <a:ea typeface="Inter" pitchFamily="34" charset="-122"/>
                <a:cs typeface="Inter" pitchFamily="34" charset="-120"/>
              </a:rPr>
              <a:t>Liquid detectors consist of a scintillator material, a photomultiplier tube to detect the scintillations, and electronics to amplify and process the signal.</a:t>
            </a:r>
            <a:endParaRPr lang="en-US" sz="2000" dirty="0"/>
          </a:p>
        </p:txBody>
      </p:sp>
      <p:pic>
        <p:nvPicPr>
          <p:cNvPr id="11" name="Image 2" descr="preencoded.png"/>
          <p:cNvPicPr>
            <a:picLocks noChangeAspect="1"/>
          </p:cNvPicPr>
          <p:nvPr/>
        </p:nvPicPr>
        <p:blipFill>
          <a:blip r:embed="rId5" cstate="print"/>
          <a:stretch>
            <a:fillRect/>
          </a:stretch>
        </p:blipFill>
        <p:spPr>
          <a:xfrm>
            <a:off x="8389181" y="1408510"/>
            <a:ext cx="2570559" cy="1588691"/>
          </a:xfrm>
          <a:prstGeom prst="rect">
            <a:avLst/>
          </a:prstGeom>
        </p:spPr>
      </p:pic>
      <p:sp>
        <p:nvSpPr>
          <p:cNvPr id="12" name="Text 7"/>
          <p:cNvSpPr/>
          <p:nvPr/>
        </p:nvSpPr>
        <p:spPr>
          <a:xfrm>
            <a:off x="7641035" y="3170436"/>
            <a:ext cx="4550965" cy="541338"/>
          </a:xfrm>
          <a:prstGeom prst="rect">
            <a:avLst/>
          </a:prstGeom>
          <a:noFill/>
          <a:ln/>
        </p:spPr>
        <p:txBody>
          <a:bodyPr wrap="square" rtlCol="0" anchor="t"/>
          <a:lstStyle/>
          <a:p>
            <a:pPr>
              <a:lnSpc>
                <a:spcPts val="2132"/>
              </a:lnSpc>
            </a:pPr>
            <a:r>
              <a:rPr lang="en-US" sz="2800" b="1" kern="0" spc="-51" dirty="0">
                <a:solidFill>
                  <a:srgbClr val="000000"/>
                </a:solidFill>
                <a:latin typeface="Inter" pitchFamily="34" charset="0"/>
                <a:ea typeface="Inter" pitchFamily="34" charset="-122"/>
                <a:cs typeface="Inter" pitchFamily="34" charset="-120"/>
              </a:rPr>
              <a:t>Advantages and Disadvantages</a:t>
            </a:r>
            <a:endParaRPr lang="en-US" sz="2800" dirty="0"/>
          </a:p>
        </p:txBody>
      </p:sp>
      <p:sp>
        <p:nvSpPr>
          <p:cNvPr id="13" name="Text 8"/>
          <p:cNvSpPr/>
          <p:nvPr/>
        </p:nvSpPr>
        <p:spPr>
          <a:xfrm>
            <a:off x="7641035" y="3885009"/>
            <a:ext cx="4550965" cy="2495848"/>
          </a:xfrm>
          <a:prstGeom prst="rect">
            <a:avLst/>
          </a:prstGeom>
          <a:noFill/>
          <a:ln/>
        </p:spPr>
        <p:txBody>
          <a:bodyPr wrap="square" rtlCol="0" anchor="t"/>
          <a:lstStyle/>
          <a:p>
            <a:pPr>
              <a:lnSpc>
                <a:spcPts val="2183"/>
              </a:lnSpc>
            </a:pPr>
            <a:r>
              <a:rPr lang="en-US" sz="2000" kern="0" spc="-27" dirty="0">
                <a:solidFill>
                  <a:srgbClr val="272525"/>
                </a:solidFill>
                <a:latin typeface="Inter" pitchFamily="34" charset="0"/>
                <a:ea typeface="Inter" pitchFamily="34" charset="-122"/>
                <a:cs typeface="Inter" pitchFamily="34" charset="-120"/>
              </a:rPr>
              <a:t>Liquid detectors have high sensitivity, good energy resolution, and can be used in a variety of applications such as in medical imaging and particle physics experiments. However, they may be costly, require careful handling, and produce radioactive waste.</a:t>
            </a:r>
            <a:endParaRPr lang="en-US" sz="2000" dirty="0"/>
          </a:p>
        </p:txBody>
      </p:sp>
    </p:spTree>
    <p:extLst>
      <p:ext uri="{BB962C8B-B14F-4D97-AF65-F5344CB8AC3E}">
        <p14:creationId xmlns:p14="http://schemas.microsoft.com/office/powerpoint/2010/main" val="4271747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3733957" y="260351"/>
            <a:ext cx="4754265" cy="578644"/>
          </a:xfrm>
          <a:prstGeom prst="rect">
            <a:avLst/>
          </a:prstGeom>
          <a:noFill/>
          <a:ln/>
        </p:spPr>
        <p:txBody>
          <a:bodyPr wrap="none" rtlCol="0" anchor="t"/>
          <a:lstStyle/>
          <a:p>
            <a:pPr>
              <a:lnSpc>
                <a:spcPts val="4556"/>
              </a:lnSpc>
            </a:pPr>
            <a:r>
              <a:rPr lang="en-US" sz="3645" b="1" kern="0" spc="-109" dirty="0">
                <a:solidFill>
                  <a:srgbClr val="000000"/>
                </a:solidFill>
                <a:latin typeface="Inter" pitchFamily="34" charset="0"/>
                <a:ea typeface="Inter" pitchFamily="34" charset="-122"/>
                <a:cs typeface="Inter" pitchFamily="34" charset="-120"/>
              </a:rPr>
              <a:t>Scintillation Detectors</a:t>
            </a:r>
            <a:endParaRPr lang="en-US" sz="3645" dirty="0"/>
          </a:p>
        </p:txBody>
      </p:sp>
      <p:sp>
        <p:nvSpPr>
          <p:cNvPr id="5" name="Shape 3"/>
          <p:cNvSpPr/>
          <p:nvPr/>
        </p:nvSpPr>
        <p:spPr>
          <a:xfrm>
            <a:off x="581781" y="1527106"/>
            <a:ext cx="416619" cy="416619"/>
          </a:xfrm>
          <a:prstGeom prst="roundRect">
            <a:avLst>
              <a:gd name="adj" fmla="val 20000"/>
            </a:avLst>
          </a:prstGeom>
          <a:solidFill>
            <a:srgbClr val="DADBF1"/>
          </a:solidFill>
          <a:ln w="13811">
            <a:solidFill>
              <a:srgbClr val="B5B7E3"/>
            </a:solidFill>
            <a:prstDash val="solid"/>
          </a:ln>
        </p:spPr>
      </p:sp>
      <p:sp>
        <p:nvSpPr>
          <p:cNvPr id="6" name="Text 4"/>
          <p:cNvSpPr/>
          <p:nvPr/>
        </p:nvSpPr>
        <p:spPr>
          <a:xfrm>
            <a:off x="722076" y="1561831"/>
            <a:ext cx="136029" cy="347068"/>
          </a:xfrm>
          <a:prstGeom prst="rect">
            <a:avLst/>
          </a:prstGeom>
          <a:noFill/>
          <a:ln/>
        </p:spPr>
        <p:txBody>
          <a:bodyPr wrap="none" rtlCol="0" anchor="t"/>
          <a:lstStyle/>
          <a:p>
            <a:pPr algn="ctr">
              <a:lnSpc>
                <a:spcPts val="2734"/>
              </a:lnSpc>
            </a:pPr>
            <a:r>
              <a:rPr lang="en-US" sz="3200" b="1" kern="0" spc="-29" dirty="0">
                <a:solidFill>
                  <a:srgbClr val="272525"/>
                </a:solidFill>
                <a:latin typeface="Inter" pitchFamily="34" charset="0"/>
                <a:ea typeface="Inter" pitchFamily="34" charset="-122"/>
                <a:cs typeface="Inter" pitchFamily="34" charset="-120"/>
              </a:rPr>
              <a:t>1</a:t>
            </a:r>
            <a:endParaRPr lang="en-US" sz="3200" dirty="0"/>
          </a:p>
        </p:txBody>
      </p:sp>
      <p:sp>
        <p:nvSpPr>
          <p:cNvPr id="7" name="Text 5"/>
          <p:cNvSpPr/>
          <p:nvPr/>
        </p:nvSpPr>
        <p:spPr>
          <a:xfrm>
            <a:off x="1183542" y="1590704"/>
            <a:ext cx="1851620" cy="2893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Principle</a:t>
            </a:r>
            <a:endParaRPr lang="en-US" sz="2800" dirty="0"/>
          </a:p>
        </p:txBody>
      </p:sp>
      <p:sp>
        <p:nvSpPr>
          <p:cNvPr id="8" name="Text 6"/>
          <p:cNvSpPr/>
          <p:nvPr/>
        </p:nvSpPr>
        <p:spPr>
          <a:xfrm>
            <a:off x="323144" y="2211471"/>
            <a:ext cx="4172657" cy="1184672"/>
          </a:xfrm>
          <a:prstGeom prst="rect">
            <a:avLst/>
          </a:prstGeom>
          <a:noFill/>
          <a:ln/>
        </p:spPr>
        <p:txBody>
          <a:bodyPr wrap="square" rtlCol="0" anchor="t"/>
          <a:lstStyle/>
          <a:p>
            <a:pPr algn="just">
              <a:lnSpc>
                <a:spcPts val="2332"/>
              </a:lnSpc>
            </a:pPr>
            <a:r>
              <a:rPr lang="en-US" sz="2400" kern="0" spc="-29" dirty="0">
                <a:solidFill>
                  <a:srgbClr val="272525"/>
                </a:solidFill>
                <a:latin typeface="Inter" pitchFamily="34" charset="0"/>
                <a:ea typeface="Inter" pitchFamily="34" charset="-122"/>
                <a:cs typeface="Inter" pitchFamily="34" charset="-120"/>
              </a:rPr>
              <a:t>Converts ionizing radiation into flashes of light, which are then measured and counted</a:t>
            </a:r>
            <a:r>
              <a:rPr lang="en-US" sz="2400" kern="0" spc="-29" dirty="0" smtClean="0">
                <a:solidFill>
                  <a:srgbClr val="272525"/>
                </a:solidFill>
                <a:latin typeface="Inter" pitchFamily="34" charset="0"/>
                <a:ea typeface="Inter" pitchFamily="34" charset="-122"/>
                <a:cs typeface="Inter" pitchFamily="34" charset="-120"/>
              </a:rPr>
              <a:t>.</a:t>
            </a:r>
            <a:endParaRPr lang="sr-Latn-RS" sz="2400" kern="0" spc="-29" dirty="0" smtClean="0">
              <a:solidFill>
                <a:srgbClr val="272525"/>
              </a:solidFill>
              <a:latin typeface="Inter" pitchFamily="34" charset="0"/>
              <a:ea typeface="Inter" pitchFamily="34" charset="-122"/>
              <a:cs typeface="Inter" pitchFamily="34" charset="-120"/>
            </a:endParaRPr>
          </a:p>
          <a:p>
            <a:pPr algn="just">
              <a:lnSpc>
                <a:spcPts val="2332"/>
              </a:lnSpc>
            </a:pPr>
            <a:r>
              <a:rPr lang="en-US" sz="2400" kern="0" spc="-29" dirty="0">
                <a:solidFill>
                  <a:srgbClr val="272525"/>
                </a:solidFill>
                <a:latin typeface="Inter" pitchFamily="34" charset="0"/>
                <a:ea typeface="Inter" pitchFamily="34" charset="-122"/>
                <a:cs typeface="Inter" pitchFamily="34" charset="-120"/>
              </a:rPr>
              <a:t>This interaction generates light in the ultraviolet to visible range. </a:t>
            </a:r>
            <a:endParaRPr lang="sr-Latn-RS" sz="2400" kern="0" spc="-29" dirty="0" smtClean="0">
              <a:solidFill>
                <a:srgbClr val="272525"/>
              </a:solidFill>
              <a:latin typeface="Inter" pitchFamily="34" charset="0"/>
              <a:ea typeface="Inter" pitchFamily="34" charset="-122"/>
              <a:cs typeface="Inter" pitchFamily="34" charset="-120"/>
            </a:endParaRPr>
          </a:p>
          <a:p>
            <a:pPr algn="just">
              <a:lnSpc>
                <a:spcPts val="2332"/>
              </a:lnSpc>
            </a:pPr>
            <a:r>
              <a:rPr lang="en-US" sz="2400" kern="0" spc="-29" dirty="0" smtClean="0">
                <a:solidFill>
                  <a:srgbClr val="272525"/>
                </a:solidFill>
                <a:latin typeface="Inter" pitchFamily="34" charset="0"/>
                <a:ea typeface="Inter" pitchFamily="34" charset="-122"/>
                <a:cs typeface="Inter" pitchFamily="34" charset="-120"/>
              </a:rPr>
              <a:t>Scintillators </a:t>
            </a:r>
            <a:r>
              <a:rPr lang="en-US" sz="2400" kern="0" spc="-29" dirty="0">
                <a:solidFill>
                  <a:srgbClr val="272525"/>
                </a:solidFill>
                <a:latin typeface="Inter" pitchFamily="34" charset="0"/>
                <a:ea typeface="Inter" pitchFamily="34" charset="-122"/>
                <a:cs typeface="Inter" pitchFamily="34" charset="-120"/>
              </a:rPr>
              <a:t>capture this light and convert it into an electrical signal that can be measured and analyzed</a:t>
            </a:r>
            <a:endParaRPr lang="en-US" sz="2400" dirty="0"/>
          </a:p>
        </p:txBody>
      </p:sp>
      <p:sp>
        <p:nvSpPr>
          <p:cNvPr id="9" name="Shape 7"/>
          <p:cNvSpPr/>
          <p:nvPr/>
        </p:nvSpPr>
        <p:spPr>
          <a:xfrm>
            <a:off x="4724514" y="1609711"/>
            <a:ext cx="416619" cy="416619"/>
          </a:xfrm>
          <a:prstGeom prst="roundRect">
            <a:avLst>
              <a:gd name="adj" fmla="val 20000"/>
            </a:avLst>
          </a:prstGeom>
          <a:solidFill>
            <a:srgbClr val="DADBF1"/>
          </a:solidFill>
          <a:ln w="13811">
            <a:solidFill>
              <a:srgbClr val="B5B7E3"/>
            </a:solidFill>
            <a:prstDash val="solid"/>
          </a:ln>
        </p:spPr>
      </p:sp>
      <p:sp>
        <p:nvSpPr>
          <p:cNvPr id="10" name="Text 8"/>
          <p:cNvSpPr/>
          <p:nvPr/>
        </p:nvSpPr>
        <p:spPr>
          <a:xfrm>
            <a:off x="4848934" y="1644436"/>
            <a:ext cx="167779" cy="347068"/>
          </a:xfrm>
          <a:prstGeom prst="rect">
            <a:avLst/>
          </a:prstGeom>
          <a:noFill/>
          <a:ln/>
        </p:spPr>
        <p:txBody>
          <a:bodyPr wrap="none" rtlCol="0" anchor="t"/>
          <a:lstStyle/>
          <a:p>
            <a:pPr algn="ctr">
              <a:lnSpc>
                <a:spcPts val="2734"/>
              </a:lnSpc>
            </a:pPr>
            <a:r>
              <a:rPr lang="en-US" sz="3200" b="1" kern="0" spc="-29" dirty="0">
                <a:solidFill>
                  <a:srgbClr val="272525"/>
                </a:solidFill>
                <a:latin typeface="Inter" pitchFamily="34" charset="0"/>
                <a:ea typeface="Inter" pitchFamily="34" charset="-122"/>
                <a:cs typeface="Inter" pitchFamily="34" charset="-120"/>
              </a:rPr>
              <a:t>2</a:t>
            </a:r>
            <a:endParaRPr lang="en-US" sz="3200" dirty="0"/>
          </a:p>
        </p:txBody>
      </p:sp>
      <p:sp>
        <p:nvSpPr>
          <p:cNvPr id="11" name="Text 9"/>
          <p:cNvSpPr/>
          <p:nvPr/>
        </p:nvSpPr>
        <p:spPr>
          <a:xfrm>
            <a:off x="5326275" y="1673309"/>
            <a:ext cx="1851620" cy="2893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Types</a:t>
            </a:r>
            <a:endParaRPr lang="en-US" sz="2800" dirty="0"/>
          </a:p>
        </p:txBody>
      </p:sp>
      <p:sp>
        <p:nvSpPr>
          <p:cNvPr id="12" name="Text 10"/>
          <p:cNvSpPr/>
          <p:nvPr/>
        </p:nvSpPr>
        <p:spPr>
          <a:xfrm>
            <a:off x="4724514" y="2268308"/>
            <a:ext cx="3161947" cy="592336"/>
          </a:xfrm>
          <a:prstGeom prst="rect">
            <a:avLst/>
          </a:prstGeom>
          <a:noFill/>
          <a:ln/>
        </p:spPr>
        <p:txBody>
          <a:bodyPr wrap="square" rtlCol="0" anchor="t"/>
          <a:lstStyle/>
          <a:p>
            <a:pPr algn="just">
              <a:lnSpc>
                <a:spcPts val="2332"/>
              </a:lnSpc>
            </a:pPr>
            <a:r>
              <a:rPr lang="en-US" sz="2400" kern="0" spc="-29" dirty="0">
                <a:solidFill>
                  <a:srgbClr val="272525"/>
                </a:solidFill>
                <a:latin typeface="Inter" pitchFamily="34" charset="0"/>
                <a:ea typeface="Inter" pitchFamily="34" charset="-122"/>
                <a:cs typeface="Inter" pitchFamily="34" charset="-120"/>
              </a:rPr>
              <a:t>There are organic and inorganic scintillators, each with its own properties and applications</a:t>
            </a:r>
            <a:endParaRPr lang="en-US" sz="2000" dirty="0"/>
          </a:p>
        </p:txBody>
      </p:sp>
      <p:sp>
        <p:nvSpPr>
          <p:cNvPr id="13" name="Shape 11"/>
          <p:cNvSpPr/>
          <p:nvPr/>
        </p:nvSpPr>
        <p:spPr>
          <a:xfrm>
            <a:off x="8682105" y="1565483"/>
            <a:ext cx="416619" cy="416619"/>
          </a:xfrm>
          <a:prstGeom prst="roundRect">
            <a:avLst>
              <a:gd name="adj" fmla="val 20000"/>
            </a:avLst>
          </a:prstGeom>
          <a:solidFill>
            <a:srgbClr val="DADBF1"/>
          </a:solidFill>
          <a:ln w="13811">
            <a:solidFill>
              <a:srgbClr val="B5B7E3"/>
            </a:solidFill>
            <a:prstDash val="solid"/>
          </a:ln>
        </p:spPr>
      </p:sp>
      <p:sp>
        <p:nvSpPr>
          <p:cNvPr id="14" name="Text 12"/>
          <p:cNvSpPr/>
          <p:nvPr/>
        </p:nvSpPr>
        <p:spPr>
          <a:xfrm>
            <a:off x="8803350" y="1600208"/>
            <a:ext cx="174129" cy="347068"/>
          </a:xfrm>
          <a:prstGeom prst="rect">
            <a:avLst/>
          </a:prstGeom>
          <a:noFill/>
          <a:ln/>
        </p:spPr>
        <p:txBody>
          <a:bodyPr wrap="none" rtlCol="0" anchor="t"/>
          <a:lstStyle/>
          <a:p>
            <a:pPr algn="ctr">
              <a:lnSpc>
                <a:spcPts val="2734"/>
              </a:lnSpc>
            </a:pPr>
            <a:r>
              <a:rPr lang="en-US" sz="3600" b="1" kern="0" spc="-29" dirty="0">
                <a:solidFill>
                  <a:srgbClr val="272525"/>
                </a:solidFill>
                <a:latin typeface="Inter" pitchFamily="34" charset="0"/>
                <a:ea typeface="Inter" pitchFamily="34" charset="-122"/>
                <a:cs typeface="Inter" pitchFamily="34" charset="-120"/>
              </a:rPr>
              <a:t>3</a:t>
            </a:r>
            <a:endParaRPr lang="en-US" sz="3600" dirty="0"/>
          </a:p>
        </p:txBody>
      </p:sp>
      <p:sp>
        <p:nvSpPr>
          <p:cNvPr id="15" name="Text 13"/>
          <p:cNvSpPr/>
          <p:nvPr/>
        </p:nvSpPr>
        <p:spPr>
          <a:xfrm>
            <a:off x="9283866" y="1629081"/>
            <a:ext cx="1851620" cy="2893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Examples</a:t>
            </a:r>
            <a:endParaRPr lang="en-US" sz="3200" dirty="0"/>
          </a:p>
        </p:txBody>
      </p:sp>
      <p:sp>
        <p:nvSpPr>
          <p:cNvPr id="16" name="Text 14"/>
          <p:cNvSpPr/>
          <p:nvPr/>
        </p:nvSpPr>
        <p:spPr>
          <a:xfrm>
            <a:off x="8624633" y="2344369"/>
            <a:ext cx="3469396" cy="1184672"/>
          </a:xfrm>
          <a:prstGeom prst="rect">
            <a:avLst/>
          </a:prstGeom>
          <a:noFill/>
          <a:ln/>
        </p:spPr>
        <p:txBody>
          <a:bodyPr wrap="square" rtlCol="0" anchor="t"/>
          <a:lstStyle/>
          <a:p>
            <a:pPr algn="just">
              <a:lnSpc>
                <a:spcPts val="2332"/>
              </a:lnSpc>
            </a:pPr>
            <a:r>
              <a:rPr lang="en-US" sz="2400" kern="0" spc="-29" dirty="0">
                <a:solidFill>
                  <a:srgbClr val="272525"/>
                </a:solidFill>
                <a:latin typeface="Inter" pitchFamily="34" charset="0"/>
                <a:ea typeface="Inter" pitchFamily="34" charset="-122"/>
                <a:cs typeface="Inter" pitchFamily="34" charset="-120"/>
              </a:rPr>
              <a:t>Sodium Iodide, Bismuth Germanate, Anthracene, NaI (Tl) Scintillation Detector</a:t>
            </a:r>
            <a:endParaRPr lang="en-US" sz="2400" dirty="0"/>
          </a:p>
        </p:txBody>
      </p:sp>
      <p:sp>
        <p:nvSpPr>
          <p:cNvPr id="25" name="Text 10"/>
          <p:cNvSpPr/>
          <p:nvPr/>
        </p:nvSpPr>
        <p:spPr>
          <a:xfrm>
            <a:off x="5504828" y="4399828"/>
            <a:ext cx="3119805" cy="2073176"/>
          </a:xfrm>
          <a:prstGeom prst="rect">
            <a:avLst/>
          </a:prstGeom>
          <a:noFill/>
          <a:ln/>
        </p:spPr>
        <p:txBody>
          <a:bodyPr wrap="square" rtlCol="0" anchor="t"/>
          <a:lstStyle/>
          <a:p>
            <a:pPr>
              <a:lnSpc>
                <a:spcPts val="2332"/>
              </a:lnSpc>
            </a:pPr>
            <a:r>
              <a:rPr lang="en-US" sz="2000" kern="0" spc="-29" dirty="0" smtClean="0">
                <a:solidFill>
                  <a:srgbClr val="272525"/>
                </a:solidFill>
                <a:latin typeface="Inter" pitchFamily="34" charset="0"/>
                <a:ea typeface="Inter" pitchFamily="34" charset="-122"/>
                <a:cs typeface="Inter" pitchFamily="34" charset="-120"/>
              </a:rPr>
              <a:t>.</a:t>
            </a:r>
            <a:endParaRPr lang="en-US" sz="2000" dirty="0"/>
          </a:p>
        </p:txBody>
      </p:sp>
      <p:sp>
        <p:nvSpPr>
          <p:cNvPr id="29" name="Text 14"/>
          <p:cNvSpPr/>
          <p:nvPr/>
        </p:nvSpPr>
        <p:spPr>
          <a:xfrm>
            <a:off x="9386605" y="4738164"/>
            <a:ext cx="2707424" cy="1480840"/>
          </a:xfrm>
          <a:prstGeom prst="rect">
            <a:avLst/>
          </a:prstGeom>
          <a:noFill/>
          <a:ln/>
        </p:spPr>
        <p:txBody>
          <a:bodyPr wrap="square" rtlCol="0" anchor="t"/>
          <a:lstStyle/>
          <a:p>
            <a:pPr>
              <a:lnSpc>
                <a:spcPts val="2332"/>
              </a:lnSpc>
            </a:pPr>
            <a:r>
              <a:rPr lang="en-US" sz="2000" kern="0" spc="-29" dirty="0" smtClean="0">
                <a:solidFill>
                  <a:srgbClr val="272525"/>
                </a:solidFill>
                <a:latin typeface="Inter" pitchFamily="34" charset="0"/>
                <a:ea typeface="Inter" pitchFamily="34" charset="-122"/>
                <a:cs typeface="Inter" pitchFamily="34" charset="-120"/>
              </a:rPr>
              <a:t>.</a:t>
            </a:r>
            <a:endParaRPr lang="en-US" sz="2000" dirty="0"/>
          </a:p>
        </p:txBody>
      </p:sp>
      <p:sp>
        <p:nvSpPr>
          <p:cNvPr id="30" name="Text 6"/>
          <p:cNvSpPr/>
          <p:nvPr/>
        </p:nvSpPr>
        <p:spPr>
          <a:xfrm>
            <a:off x="4722614" y="4145828"/>
            <a:ext cx="3354586" cy="1184672"/>
          </a:xfrm>
          <a:prstGeom prst="rect">
            <a:avLst/>
          </a:prstGeom>
          <a:noFill/>
          <a:ln/>
        </p:spPr>
        <p:txBody>
          <a:bodyPr wrap="square" rtlCol="0" anchor="t"/>
          <a:lstStyle/>
          <a:p>
            <a:pPr algn="just">
              <a:lnSpc>
                <a:spcPts val="2332"/>
              </a:lnSpc>
            </a:pPr>
            <a:r>
              <a:rPr lang="en-US" sz="2400" kern="0" spc="-29" dirty="0">
                <a:solidFill>
                  <a:srgbClr val="272525"/>
                </a:solidFill>
                <a:latin typeface="Inter" pitchFamily="34" charset="0"/>
                <a:ea typeface="Inter" pitchFamily="34" charset="-122"/>
                <a:cs typeface="Inter" pitchFamily="34" charset="-120"/>
              </a:rPr>
              <a:t>Organic scintillators are made of complex molecules containing aromatic compounds that produce light when excited.</a:t>
            </a:r>
            <a:endParaRPr lang="en-US" sz="2400" dirty="0"/>
          </a:p>
        </p:txBody>
      </p:sp>
      <p:pic>
        <p:nvPicPr>
          <p:cNvPr id="31" name="Image 0" descr="preencoded.png"/>
          <p:cNvPicPr>
            <a:picLocks noChangeAspect="1"/>
          </p:cNvPicPr>
          <p:nvPr/>
        </p:nvPicPr>
        <p:blipFill>
          <a:blip r:embed="rId3" cstate="print"/>
          <a:stretch>
            <a:fillRect/>
          </a:stretch>
        </p:blipFill>
        <p:spPr>
          <a:xfrm>
            <a:off x="9002759" y="4399828"/>
            <a:ext cx="2746573" cy="1697434"/>
          </a:xfrm>
          <a:prstGeom prst="rect">
            <a:avLst/>
          </a:prstGeom>
        </p:spPr>
      </p:pic>
    </p:spTree>
    <p:extLst>
      <p:ext uri="{BB962C8B-B14F-4D97-AF65-F5344CB8AC3E}">
        <p14:creationId xmlns:p14="http://schemas.microsoft.com/office/powerpoint/2010/main" val="2364796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1894979" y="448667"/>
            <a:ext cx="8486973" cy="578644"/>
          </a:xfrm>
          <a:prstGeom prst="rect">
            <a:avLst/>
          </a:prstGeom>
          <a:noFill/>
          <a:ln/>
        </p:spPr>
        <p:txBody>
          <a:bodyPr wrap="none" rtlCol="0" anchor="t"/>
          <a:lstStyle/>
          <a:p>
            <a:pPr>
              <a:lnSpc>
                <a:spcPts val="4556"/>
              </a:lnSpc>
            </a:pPr>
            <a:r>
              <a:rPr lang="en-US" sz="3645" b="1" kern="0" spc="-109" dirty="0">
                <a:solidFill>
                  <a:srgbClr val="000000"/>
                </a:solidFill>
                <a:latin typeface="Inter" pitchFamily="34" charset="0"/>
                <a:ea typeface="Inter" pitchFamily="34" charset="-122"/>
                <a:cs typeface="Inter" pitchFamily="34" charset="-120"/>
              </a:rPr>
              <a:t>Pros and Cons of Scintillation Detectors</a:t>
            </a:r>
            <a:endParaRPr lang="en-US" sz="3645" dirty="0"/>
          </a:p>
        </p:txBody>
      </p:sp>
      <p:sp>
        <p:nvSpPr>
          <p:cNvPr id="5" name="Shape 3"/>
          <p:cNvSpPr/>
          <p:nvPr/>
        </p:nvSpPr>
        <p:spPr>
          <a:xfrm>
            <a:off x="567926" y="1548011"/>
            <a:ext cx="5431092" cy="1756271"/>
          </a:xfrm>
          <a:prstGeom prst="roundRect">
            <a:avLst>
              <a:gd name="adj" fmla="val 4744"/>
            </a:avLst>
          </a:prstGeom>
          <a:solidFill>
            <a:srgbClr val="DADBF1"/>
          </a:solidFill>
          <a:ln w="13811">
            <a:solidFill>
              <a:srgbClr val="B5B7E3"/>
            </a:solidFill>
            <a:prstDash val="solid"/>
          </a:ln>
        </p:spPr>
      </p:sp>
      <p:sp>
        <p:nvSpPr>
          <p:cNvPr id="6" name="Text 4"/>
          <p:cNvSpPr/>
          <p:nvPr/>
        </p:nvSpPr>
        <p:spPr>
          <a:xfrm>
            <a:off x="764578" y="1859110"/>
            <a:ext cx="2064643" cy="2893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Pro: High Efficiency</a:t>
            </a:r>
            <a:endParaRPr lang="en-US" sz="2800" dirty="0"/>
          </a:p>
        </p:txBody>
      </p:sp>
      <p:sp>
        <p:nvSpPr>
          <p:cNvPr id="7" name="Text 5"/>
          <p:cNvSpPr/>
          <p:nvPr/>
        </p:nvSpPr>
        <p:spPr>
          <a:xfrm>
            <a:off x="764578" y="2333575"/>
            <a:ext cx="4971204" cy="888504"/>
          </a:xfrm>
          <a:prstGeom prst="rect">
            <a:avLst/>
          </a:prstGeom>
          <a:noFill/>
          <a:ln/>
        </p:spPr>
        <p:txBody>
          <a:bodyPr wrap="square" rtlCol="0" anchor="t"/>
          <a:lstStyle/>
          <a:p>
            <a:pPr>
              <a:lnSpc>
                <a:spcPts val="2332"/>
              </a:lnSpc>
            </a:pPr>
            <a:r>
              <a:rPr lang="en-US" sz="2000" kern="0" spc="-29" dirty="0">
                <a:solidFill>
                  <a:srgbClr val="272525"/>
                </a:solidFill>
                <a:latin typeface="Inter" pitchFamily="34" charset="0"/>
                <a:ea typeface="Inter" pitchFamily="34" charset="-122"/>
                <a:cs typeface="Inter" pitchFamily="34" charset="-120"/>
              </a:rPr>
              <a:t>Scintillation detectors can achieve high detection efficiencies for a wide range of radiation energies and types.</a:t>
            </a:r>
            <a:endParaRPr lang="en-US" sz="2000" dirty="0"/>
          </a:p>
        </p:txBody>
      </p:sp>
      <p:sp>
        <p:nvSpPr>
          <p:cNvPr id="8" name="Shape 6"/>
          <p:cNvSpPr/>
          <p:nvPr/>
        </p:nvSpPr>
        <p:spPr>
          <a:xfrm>
            <a:off x="6534934" y="1477317"/>
            <a:ext cx="5393829" cy="1941413"/>
          </a:xfrm>
          <a:prstGeom prst="roundRect">
            <a:avLst>
              <a:gd name="adj" fmla="val 4744"/>
            </a:avLst>
          </a:prstGeom>
          <a:solidFill>
            <a:srgbClr val="DADBF1"/>
          </a:solidFill>
          <a:ln w="13811">
            <a:solidFill>
              <a:srgbClr val="B5B7E3"/>
            </a:solidFill>
            <a:prstDash val="solid"/>
          </a:ln>
        </p:spPr>
      </p:sp>
      <p:sp>
        <p:nvSpPr>
          <p:cNvPr id="9" name="Text 7"/>
          <p:cNvSpPr/>
          <p:nvPr/>
        </p:nvSpPr>
        <p:spPr>
          <a:xfrm>
            <a:off x="6731586" y="1673968"/>
            <a:ext cx="3252831" cy="3198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Pro: Fast Response Time</a:t>
            </a:r>
            <a:endParaRPr lang="en-US" sz="2800" dirty="0"/>
          </a:p>
        </p:txBody>
      </p:sp>
      <p:sp>
        <p:nvSpPr>
          <p:cNvPr id="10" name="Text 8"/>
          <p:cNvSpPr/>
          <p:nvPr/>
        </p:nvSpPr>
        <p:spPr>
          <a:xfrm>
            <a:off x="6731586" y="2148433"/>
            <a:ext cx="4901061" cy="982168"/>
          </a:xfrm>
          <a:prstGeom prst="rect">
            <a:avLst/>
          </a:prstGeom>
          <a:noFill/>
          <a:ln/>
        </p:spPr>
        <p:txBody>
          <a:bodyPr wrap="square" rtlCol="0" anchor="t"/>
          <a:lstStyle/>
          <a:p>
            <a:pPr>
              <a:lnSpc>
                <a:spcPts val="2332"/>
              </a:lnSpc>
            </a:pPr>
            <a:r>
              <a:rPr lang="en-US" sz="2000" kern="0" spc="-29" dirty="0">
                <a:solidFill>
                  <a:srgbClr val="272525"/>
                </a:solidFill>
                <a:latin typeface="Inter" pitchFamily="34" charset="0"/>
                <a:ea typeface="Inter" pitchFamily="34" charset="-122"/>
                <a:cs typeface="Inter" pitchFamily="34" charset="-120"/>
              </a:rPr>
              <a:t>Scintillation detectors have a fast response time and can capture the timing information of radiation events with excellent precision.</a:t>
            </a:r>
            <a:endParaRPr lang="en-US" sz="2000" dirty="0"/>
          </a:p>
        </p:txBody>
      </p:sp>
      <p:sp>
        <p:nvSpPr>
          <p:cNvPr id="11" name="Shape 9"/>
          <p:cNvSpPr/>
          <p:nvPr/>
        </p:nvSpPr>
        <p:spPr>
          <a:xfrm>
            <a:off x="567926" y="3603872"/>
            <a:ext cx="5431092" cy="1952922"/>
          </a:xfrm>
          <a:prstGeom prst="roundRect">
            <a:avLst>
              <a:gd name="adj" fmla="val 4744"/>
            </a:avLst>
          </a:prstGeom>
          <a:solidFill>
            <a:srgbClr val="DADBF1"/>
          </a:solidFill>
          <a:ln w="13811">
            <a:solidFill>
              <a:srgbClr val="B5B7E3"/>
            </a:solidFill>
            <a:prstDash val="solid"/>
          </a:ln>
        </p:spPr>
      </p:sp>
      <p:sp>
        <p:nvSpPr>
          <p:cNvPr id="12" name="Text 10"/>
          <p:cNvSpPr/>
          <p:nvPr/>
        </p:nvSpPr>
        <p:spPr>
          <a:xfrm>
            <a:off x="764579" y="3800524"/>
            <a:ext cx="3056831" cy="2893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Con: Temperature Sensitivity</a:t>
            </a:r>
            <a:endParaRPr lang="en-US" sz="2800" dirty="0"/>
          </a:p>
        </p:txBody>
      </p:sp>
      <p:sp>
        <p:nvSpPr>
          <p:cNvPr id="13" name="Text 11"/>
          <p:cNvSpPr/>
          <p:nvPr/>
        </p:nvSpPr>
        <p:spPr>
          <a:xfrm>
            <a:off x="764578" y="4274988"/>
            <a:ext cx="3911798" cy="888504"/>
          </a:xfrm>
          <a:prstGeom prst="rect">
            <a:avLst/>
          </a:prstGeom>
          <a:noFill/>
          <a:ln/>
        </p:spPr>
        <p:txBody>
          <a:bodyPr wrap="square" rtlCol="0" anchor="t"/>
          <a:lstStyle/>
          <a:p>
            <a:pPr>
              <a:lnSpc>
                <a:spcPts val="2332"/>
              </a:lnSpc>
            </a:pPr>
            <a:r>
              <a:rPr lang="en-US" sz="2000" kern="0" spc="-29" dirty="0">
                <a:solidFill>
                  <a:srgbClr val="272525"/>
                </a:solidFill>
                <a:latin typeface="Inter" pitchFamily="34" charset="0"/>
                <a:ea typeface="Inter" pitchFamily="34" charset="-122"/>
                <a:cs typeface="Inter" pitchFamily="34" charset="-120"/>
              </a:rPr>
              <a:t>Scintillators can be sensitive to temperature changes that affect their output, requiring careful calibration and operation.</a:t>
            </a:r>
            <a:endParaRPr lang="en-US" sz="2000" dirty="0"/>
          </a:p>
        </p:txBody>
      </p:sp>
      <p:sp>
        <p:nvSpPr>
          <p:cNvPr id="14" name="Shape 12"/>
          <p:cNvSpPr/>
          <p:nvPr/>
        </p:nvSpPr>
        <p:spPr>
          <a:xfrm>
            <a:off x="6534934" y="3615381"/>
            <a:ext cx="5393829" cy="1941413"/>
          </a:xfrm>
          <a:prstGeom prst="roundRect">
            <a:avLst>
              <a:gd name="adj" fmla="val 4744"/>
            </a:avLst>
          </a:prstGeom>
          <a:solidFill>
            <a:srgbClr val="DADBF1"/>
          </a:solidFill>
          <a:ln w="13811">
            <a:solidFill>
              <a:srgbClr val="B5B7E3"/>
            </a:solidFill>
            <a:prstDash val="solid"/>
          </a:ln>
        </p:spPr>
      </p:sp>
      <p:sp>
        <p:nvSpPr>
          <p:cNvPr id="15" name="Text 13"/>
          <p:cNvSpPr/>
          <p:nvPr/>
        </p:nvSpPr>
        <p:spPr>
          <a:xfrm>
            <a:off x="6731587" y="3812033"/>
            <a:ext cx="3095206" cy="319822"/>
          </a:xfrm>
          <a:prstGeom prst="rect">
            <a:avLst/>
          </a:prstGeom>
          <a:noFill/>
          <a:ln/>
        </p:spPr>
        <p:txBody>
          <a:bodyPr wrap="none" rtlCol="0" anchor="t"/>
          <a:lstStyle/>
          <a:p>
            <a:pPr>
              <a:lnSpc>
                <a:spcPts val="2278"/>
              </a:lnSpc>
            </a:pPr>
            <a:r>
              <a:rPr lang="en-US" sz="2800" b="1" kern="0" spc="-55" dirty="0">
                <a:solidFill>
                  <a:srgbClr val="272525"/>
                </a:solidFill>
                <a:latin typeface="Inter" pitchFamily="34" charset="0"/>
                <a:ea typeface="Inter" pitchFamily="34" charset="-122"/>
                <a:cs typeface="Inter" pitchFamily="34" charset="-120"/>
              </a:rPr>
              <a:t>Con: Radiation Damage</a:t>
            </a:r>
            <a:endParaRPr lang="en-US" sz="2800" dirty="0"/>
          </a:p>
        </p:txBody>
      </p:sp>
      <p:sp>
        <p:nvSpPr>
          <p:cNvPr id="16" name="Text 14"/>
          <p:cNvSpPr/>
          <p:nvPr/>
        </p:nvSpPr>
        <p:spPr>
          <a:xfrm>
            <a:off x="6731586" y="4286497"/>
            <a:ext cx="4901061" cy="982168"/>
          </a:xfrm>
          <a:prstGeom prst="rect">
            <a:avLst/>
          </a:prstGeom>
          <a:noFill/>
          <a:ln/>
        </p:spPr>
        <p:txBody>
          <a:bodyPr wrap="square" rtlCol="0" anchor="t"/>
          <a:lstStyle/>
          <a:p>
            <a:pPr>
              <a:lnSpc>
                <a:spcPts val="2332"/>
              </a:lnSpc>
            </a:pPr>
            <a:r>
              <a:rPr lang="en-US" sz="2000" kern="0" spc="-29" dirty="0">
                <a:solidFill>
                  <a:srgbClr val="272525"/>
                </a:solidFill>
                <a:latin typeface="Inter" pitchFamily="34" charset="0"/>
                <a:ea typeface="Inter" pitchFamily="34" charset="-122"/>
                <a:cs typeface="Inter" pitchFamily="34" charset="-120"/>
              </a:rPr>
              <a:t>Scintillators can be damaged by the same radiation they are meant to detect, limiting their lifetime and sensitivity under high doses.</a:t>
            </a:r>
            <a:endParaRPr lang="en-US" sz="2000" dirty="0"/>
          </a:p>
        </p:txBody>
      </p:sp>
    </p:spTree>
    <p:extLst>
      <p:ext uri="{BB962C8B-B14F-4D97-AF65-F5344CB8AC3E}">
        <p14:creationId xmlns:p14="http://schemas.microsoft.com/office/powerpoint/2010/main" val="831171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62518" y="2396525"/>
            <a:ext cx="4659763" cy="4461475"/>
          </a:xfrm>
          <a:prstGeom prst="rect">
            <a:avLst/>
          </a:prstGeom>
        </p:spPr>
      </p:pic>
      <p:sp>
        <p:nvSpPr>
          <p:cNvPr id="19459" name="Rectangle 2"/>
          <p:cNvSpPr>
            <a:spLocks noChangeArrowheads="1"/>
          </p:cNvSpPr>
          <p:nvPr/>
        </p:nvSpPr>
        <p:spPr bwMode="auto">
          <a:xfrm>
            <a:off x="592282" y="1268449"/>
            <a:ext cx="10934700" cy="1569660"/>
          </a:xfrm>
          <a:prstGeom prst="rect">
            <a:avLst/>
          </a:prstGeom>
          <a:noFill/>
          <a:ln w="9525">
            <a:noFill/>
            <a:miter lim="800000"/>
            <a:headEnd/>
            <a:tailEnd/>
          </a:ln>
        </p:spPr>
        <p:txBody>
          <a:bodyPr wrap="square">
            <a:spAutoFit/>
          </a:bodyPr>
          <a:lstStyle/>
          <a:p>
            <a:pPr>
              <a:defRPr/>
            </a:pPr>
            <a:r>
              <a:rPr lang="en-US" sz="2400" dirty="0"/>
              <a:t>It consists of a scintillator which generates photons in response to incident radiation, a sensitive photodetector (usually a photomultiplier tube (PMT), a charge-coupled device (CCD) camera, or a photodiode), which converts the light to an electrical signal and electronics to process this signal. </a:t>
            </a:r>
          </a:p>
        </p:txBody>
      </p:sp>
      <p:sp>
        <p:nvSpPr>
          <p:cNvPr id="1028" name="Rectangle 4"/>
          <p:cNvSpPr>
            <a:spLocks noChangeArrowheads="1"/>
          </p:cNvSpPr>
          <p:nvPr/>
        </p:nvSpPr>
        <p:spPr bwMode="auto">
          <a:xfrm>
            <a:off x="1676401" y="247439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grpSp>
        <p:nvGrpSpPr>
          <p:cNvPr id="2" name="Group 6"/>
          <p:cNvGrpSpPr>
            <a:grpSpLocks/>
          </p:cNvGrpSpPr>
          <p:nvPr/>
        </p:nvGrpSpPr>
        <p:grpSpPr bwMode="auto">
          <a:xfrm>
            <a:off x="1768766" y="2973651"/>
            <a:ext cx="4664075" cy="3657600"/>
            <a:chOff x="1285" y="1104"/>
            <a:chExt cx="2938" cy="2304"/>
          </a:xfrm>
        </p:grpSpPr>
        <p:sp>
          <p:nvSpPr>
            <p:cNvPr id="1031" name="Rectangle 7" descr="Wide downward diagonal"/>
            <p:cNvSpPr>
              <a:spLocks noChangeArrowheads="1"/>
            </p:cNvSpPr>
            <p:nvPr/>
          </p:nvSpPr>
          <p:spPr bwMode="auto">
            <a:xfrm>
              <a:off x="1285" y="1681"/>
              <a:ext cx="634" cy="806"/>
            </a:xfrm>
            <a:prstGeom prst="rect">
              <a:avLst/>
            </a:prstGeom>
            <a:pattFill prst="wdDnDiag">
              <a:fgClr>
                <a:srgbClr val="FFFF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2" name="Rectangle 8"/>
            <p:cNvSpPr>
              <a:spLocks noChangeArrowheads="1"/>
            </p:cNvSpPr>
            <p:nvPr/>
          </p:nvSpPr>
          <p:spPr bwMode="auto">
            <a:xfrm>
              <a:off x="1304" y="1739"/>
              <a:ext cx="576" cy="691"/>
            </a:xfrm>
            <a:prstGeom prst="rect">
              <a:avLst/>
            </a:prstGeom>
            <a:solidFill>
              <a:schemeClr val="accent1"/>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3" name="Rectangle 9"/>
            <p:cNvSpPr>
              <a:spLocks noChangeArrowheads="1"/>
            </p:cNvSpPr>
            <p:nvPr/>
          </p:nvSpPr>
          <p:spPr bwMode="auto">
            <a:xfrm>
              <a:off x="1919" y="1766"/>
              <a:ext cx="1517" cy="664"/>
            </a:xfrm>
            <a:prstGeom prst="rect">
              <a:avLst/>
            </a:prstGeom>
            <a:solidFill>
              <a:srgbClr val="FFFFFF"/>
            </a:solidFill>
            <a:ln w="38100">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4" name="Rectangle 10"/>
            <p:cNvSpPr>
              <a:spLocks noChangeArrowheads="1"/>
            </p:cNvSpPr>
            <p:nvPr/>
          </p:nvSpPr>
          <p:spPr bwMode="auto">
            <a:xfrm>
              <a:off x="3359" y="1709"/>
              <a:ext cx="576" cy="774"/>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5" name="Rectangle 11"/>
            <p:cNvSpPr>
              <a:spLocks noChangeArrowheads="1"/>
            </p:cNvSpPr>
            <p:nvPr/>
          </p:nvSpPr>
          <p:spPr bwMode="auto">
            <a:xfrm>
              <a:off x="3935" y="1766"/>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6" name="Rectangle 12"/>
            <p:cNvSpPr>
              <a:spLocks noChangeArrowheads="1"/>
            </p:cNvSpPr>
            <p:nvPr/>
          </p:nvSpPr>
          <p:spPr bwMode="auto">
            <a:xfrm>
              <a:off x="3935" y="2112"/>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7" name="Rectangle 13"/>
            <p:cNvSpPr>
              <a:spLocks noChangeArrowheads="1"/>
            </p:cNvSpPr>
            <p:nvPr/>
          </p:nvSpPr>
          <p:spPr bwMode="auto">
            <a:xfrm>
              <a:off x="3935" y="2285"/>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8" name="Rectangle 14"/>
            <p:cNvSpPr>
              <a:spLocks noChangeArrowheads="1"/>
            </p:cNvSpPr>
            <p:nvPr/>
          </p:nvSpPr>
          <p:spPr bwMode="auto">
            <a:xfrm>
              <a:off x="3935" y="2400"/>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39" name="Rectangle 15"/>
            <p:cNvSpPr>
              <a:spLocks noChangeArrowheads="1"/>
            </p:cNvSpPr>
            <p:nvPr/>
          </p:nvSpPr>
          <p:spPr bwMode="auto">
            <a:xfrm>
              <a:off x="3935" y="1882"/>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0" name="Rectangle 16"/>
            <p:cNvSpPr>
              <a:spLocks noChangeArrowheads="1"/>
            </p:cNvSpPr>
            <p:nvPr/>
          </p:nvSpPr>
          <p:spPr bwMode="auto">
            <a:xfrm>
              <a:off x="3935" y="1997"/>
              <a:ext cx="288" cy="58"/>
            </a:xfrm>
            <a:prstGeom prst="rect">
              <a:avLst/>
            </a:prstGeom>
            <a:solidFill>
              <a:srgbClr val="FFFFFF"/>
            </a:solid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1" name="AutoShape 17" descr="Dark downward diagonal"/>
            <p:cNvSpPr>
              <a:spLocks noChangeArrowheads="1"/>
            </p:cNvSpPr>
            <p:nvPr/>
          </p:nvSpPr>
          <p:spPr bwMode="auto">
            <a:xfrm>
              <a:off x="1919" y="1766"/>
              <a:ext cx="77" cy="664"/>
            </a:xfrm>
            <a:prstGeom prst="moon">
              <a:avLst>
                <a:gd name="adj" fmla="val 50000"/>
              </a:avLst>
            </a:prstGeom>
            <a:pattFill prst="dkDnDiag">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2" name="AutoShape 18" descr="75%"/>
            <p:cNvSpPr>
              <a:spLocks noChangeArrowheads="1"/>
            </p:cNvSpPr>
            <p:nvPr/>
          </p:nvSpPr>
          <p:spPr bwMode="auto">
            <a:xfrm rot="-9201989">
              <a:off x="2207" y="2112"/>
              <a:ext cx="58" cy="288"/>
            </a:xfrm>
            <a:prstGeom prst="moon">
              <a:avLst>
                <a:gd name="adj" fmla="val 70236"/>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3" name="AutoShape 19" descr="75%"/>
            <p:cNvSpPr>
              <a:spLocks noChangeArrowheads="1"/>
            </p:cNvSpPr>
            <p:nvPr/>
          </p:nvSpPr>
          <p:spPr bwMode="auto">
            <a:xfrm rot="2144008">
              <a:off x="2148" y="1824"/>
              <a:ext cx="58" cy="288"/>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4" name="AutoShape 20" descr="75%"/>
            <p:cNvSpPr>
              <a:spLocks noChangeArrowheads="1"/>
            </p:cNvSpPr>
            <p:nvPr/>
          </p:nvSpPr>
          <p:spPr bwMode="auto">
            <a:xfrm rot="8351140">
              <a:off x="2437" y="1824"/>
              <a:ext cx="58" cy="288"/>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5" name="AutoShape 21" descr="75%"/>
            <p:cNvSpPr>
              <a:spLocks noChangeArrowheads="1"/>
            </p:cNvSpPr>
            <p:nvPr/>
          </p:nvSpPr>
          <p:spPr bwMode="auto">
            <a:xfrm rot="-2088757">
              <a:off x="2437" y="2112"/>
              <a:ext cx="58" cy="288"/>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6" name="AutoShape 22" descr="75%"/>
            <p:cNvSpPr>
              <a:spLocks noChangeArrowheads="1"/>
            </p:cNvSpPr>
            <p:nvPr/>
          </p:nvSpPr>
          <p:spPr bwMode="auto">
            <a:xfrm rot="-8356973">
              <a:off x="2685" y="2084"/>
              <a:ext cx="77" cy="316"/>
            </a:xfrm>
            <a:prstGeom prst="moon">
              <a:avLst>
                <a:gd name="adj" fmla="val 50000"/>
              </a:avLst>
            </a:prstGeom>
            <a:pattFill prst="pct75">
              <a:fgClr>
                <a:srgbClr val="000000"/>
              </a:fgClr>
              <a:bgClr>
                <a:srgbClr val="FFFFFF"/>
              </a:bgClr>
            </a:pattFill>
            <a:ln w="9525">
              <a:solidFill>
                <a:srgbClr val="000000"/>
              </a:solidFill>
              <a:miter lim="800000"/>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47" name="Line 23"/>
            <p:cNvSpPr>
              <a:spLocks noChangeShapeType="1"/>
            </p:cNvSpPr>
            <p:nvPr/>
          </p:nvSpPr>
          <p:spPr bwMode="auto">
            <a:xfrm>
              <a:off x="1919" y="2112"/>
              <a:ext cx="288" cy="1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8" name="Line 24"/>
            <p:cNvSpPr>
              <a:spLocks noChangeShapeType="1"/>
            </p:cNvSpPr>
            <p:nvPr/>
          </p:nvSpPr>
          <p:spPr bwMode="auto">
            <a:xfrm flipH="1" flipV="1">
              <a:off x="2149" y="1997"/>
              <a:ext cx="58"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49" name="Line 25"/>
            <p:cNvSpPr>
              <a:spLocks noChangeShapeType="1"/>
            </p:cNvSpPr>
            <p:nvPr/>
          </p:nvSpPr>
          <p:spPr bwMode="auto">
            <a:xfrm flipV="1">
              <a:off x="2207" y="1939"/>
              <a:ext cx="0" cy="34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0" name="Line 26"/>
            <p:cNvSpPr>
              <a:spLocks noChangeShapeType="1"/>
            </p:cNvSpPr>
            <p:nvPr/>
          </p:nvSpPr>
          <p:spPr bwMode="auto">
            <a:xfrm flipV="1">
              <a:off x="2207" y="1882"/>
              <a:ext cx="172" cy="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1" name="Line 27"/>
            <p:cNvSpPr>
              <a:spLocks noChangeShapeType="1"/>
            </p:cNvSpPr>
            <p:nvPr/>
          </p:nvSpPr>
          <p:spPr bwMode="auto">
            <a:xfrm flipV="1">
              <a:off x="2207" y="1939"/>
              <a:ext cx="23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2" name="Line 28"/>
            <p:cNvSpPr>
              <a:spLocks noChangeShapeType="1"/>
            </p:cNvSpPr>
            <p:nvPr/>
          </p:nvSpPr>
          <p:spPr bwMode="auto">
            <a:xfrm flipV="1">
              <a:off x="2149" y="1997"/>
              <a:ext cx="34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3" name="Line 29"/>
            <p:cNvSpPr>
              <a:spLocks noChangeShapeType="1"/>
            </p:cNvSpPr>
            <p:nvPr/>
          </p:nvSpPr>
          <p:spPr bwMode="auto">
            <a:xfrm>
              <a:off x="2149" y="1997"/>
              <a:ext cx="365" cy="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4" name="Line 30"/>
            <p:cNvSpPr>
              <a:spLocks noChangeShapeType="1"/>
            </p:cNvSpPr>
            <p:nvPr/>
          </p:nvSpPr>
          <p:spPr bwMode="auto">
            <a:xfrm>
              <a:off x="2379" y="1882"/>
              <a:ext cx="58" cy="3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5" name="Line 31"/>
            <p:cNvSpPr>
              <a:spLocks noChangeShapeType="1"/>
            </p:cNvSpPr>
            <p:nvPr/>
          </p:nvSpPr>
          <p:spPr bwMode="auto">
            <a:xfrm>
              <a:off x="2437" y="1939"/>
              <a:ext cx="58" cy="34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6" name="Line 32"/>
            <p:cNvSpPr>
              <a:spLocks noChangeShapeType="1"/>
            </p:cNvSpPr>
            <p:nvPr/>
          </p:nvSpPr>
          <p:spPr bwMode="auto">
            <a:xfrm>
              <a:off x="2437" y="1997"/>
              <a:ext cx="58" cy="3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7" name="Line 33"/>
            <p:cNvSpPr>
              <a:spLocks noChangeShapeType="1"/>
            </p:cNvSpPr>
            <p:nvPr/>
          </p:nvSpPr>
          <p:spPr bwMode="auto">
            <a:xfrm>
              <a:off x="2495" y="2054"/>
              <a:ext cx="57"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8" name="Line 34"/>
            <p:cNvSpPr>
              <a:spLocks noChangeShapeType="1"/>
            </p:cNvSpPr>
            <p:nvPr/>
          </p:nvSpPr>
          <p:spPr bwMode="auto">
            <a:xfrm>
              <a:off x="2379" y="1882"/>
              <a:ext cx="58" cy="3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59" name="Line 35"/>
            <p:cNvSpPr>
              <a:spLocks noChangeShapeType="1"/>
            </p:cNvSpPr>
            <p:nvPr/>
          </p:nvSpPr>
          <p:spPr bwMode="auto">
            <a:xfrm>
              <a:off x="2437" y="1997"/>
              <a:ext cx="58"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0" name="Line 36"/>
            <p:cNvSpPr>
              <a:spLocks noChangeShapeType="1"/>
            </p:cNvSpPr>
            <p:nvPr/>
          </p:nvSpPr>
          <p:spPr bwMode="auto">
            <a:xfrm>
              <a:off x="2379" y="1882"/>
              <a:ext cx="58" cy="3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1" name="Line 37"/>
            <p:cNvSpPr>
              <a:spLocks noChangeShapeType="1"/>
            </p:cNvSpPr>
            <p:nvPr/>
          </p:nvSpPr>
          <p:spPr bwMode="auto">
            <a:xfrm>
              <a:off x="2379" y="1939"/>
              <a:ext cx="116" cy="2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2" name="Line 38"/>
            <p:cNvSpPr>
              <a:spLocks noChangeShapeType="1"/>
            </p:cNvSpPr>
            <p:nvPr/>
          </p:nvSpPr>
          <p:spPr bwMode="auto">
            <a:xfrm>
              <a:off x="2379" y="2170"/>
              <a:ext cx="365" cy="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3" name="Line 39"/>
            <p:cNvSpPr>
              <a:spLocks noChangeShapeType="1"/>
            </p:cNvSpPr>
            <p:nvPr/>
          </p:nvSpPr>
          <p:spPr bwMode="auto">
            <a:xfrm flipV="1">
              <a:off x="2437" y="2142"/>
              <a:ext cx="365" cy="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4" name="Line 40"/>
            <p:cNvSpPr>
              <a:spLocks noChangeShapeType="1"/>
            </p:cNvSpPr>
            <p:nvPr/>
          </p:nvSpPr>
          <p:spPr bwMode="auto">
            <a:xfrm flipV="1">
              <a:off x="2437" y="2227"/>
              <a:ext cx="2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5" name="Line 41"/>
            <p:cNvSpPr>
              <a:spLocks noChangeShapeType="1"/>
            </p:cNvSpPr>
            <p:nvPr/>
          </p:nvSpPr>
          <p:spPr bwMode="auto">
            <a:xfrm flipV="1">
              <a:off x="2495" y="2257"/>
              <a:ext cx="249" cy="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6" name="Line 42"/>
            <p:cNvSpPr>
              <a:spLocks noChangeShapeType="1"/>
            </p:cNvSpPr>
            <p:nvPr/>
          </p:nvSpPr>
          <p:spPr bwMode="auto">
            <a:xfrm flipV="1">
              <a:off x="2437" y="2142"/>
              <a:ext cx="365" cy="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7" name="Line 43"/>
            <p:cNvSpPr>
              <a:spLocks noChangeShapeType="1"/>
            </p:cNvSpPr>
            <p:nvPr/>
          </p:nvSpPr>
          <p:spPr bwMode="auto">
            <a:xfrm flipV="1">
              <a:off x="2437" y="2200"/>
              <a:ext cx="307"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8" name="Line 44"/>
            <p:cNvSpPr>
              <a:spLocks noChangeShapeType="1"/>
            </p:cNvSpPr>
            <p:nvPr/>
          </p:nvSpPr>
          <p:spPr bwMode="auto">
            <a:xfrm flipV="1">
              <a:off x="2437" y="2200"/>
              <a:ext cx="307"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69" name="Line 45"/>
            <p:cNvSpPr>
              <a:spLocks noChangeShapeType="1"/>
            </p:cNvSpPr>
            <p:nvPr/>
          </p:nvSpPr>
          <p:spPr bwMode="auto">
            <a:xfrm>
              <a:off x="2495" y="2227"/>
              <a:ext cx="172" cy="5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070" name="Freeform 46" descr="Light downward diagonal"/>
            <p:cNvSpPr>
              <a:spLocks/>
            </p:cNvSpPr>
            <p:nvPr/>
          </p:nvSpPr>
          <p:spPr bwMode="auto">
            <a:xfrm>
              <a:off x="2571" y="1739"/>
              <a:ext cx="806" cy="691"/>
            </a:xfrm>
            <a:custGeom>
              <a:avLst/>
              <a:gdLst>
                <a:gd name="T0" fmla="*/ 0 w 1872"/>
                <a:gd name="T1" fmla="*/ 0 h 1654"/>
                <a:gd name="T2" fmla="*/ 0 w 1872"/>
                <a:gd name="T3" fmla="*/ 0 h 1654"/>
                <a:gd name="T4" fmla="*/ 0 w 1872"/>
                <a:gd name="T5" fmla="*/ 0 h 1654"/>
                <a:gd name="T6" fmla="*/ 0 w 1872"/>
                <a:gd name="T7" fmla="*/ 0 h 1654"/>
                <a:gd name="T8" fmla="*/ 0 w 1872"/>
                <a:gd name="T9" fmla="*/ 0 h 1654"/>
                <a:gd name="T10" fmla="*/ 0 w 1872"/>
                <a:gd name="T11" fmla="*/ 0 h 1654"/>
                <a:gd name="T12" fmla="*/ 0 w 1872"/>
                <a:gd name="T13" fmla="*/ 0 h 1654"/>
                <a:gd name="T14" fmla="*/ 0 w 1872"/>
                <a:gd name="T15" fmla="*/ 0 h 1654"/>
                <a:gd name="T16" fmla="*/ 0 w 1872"/>
                <a:gd name="T17" fmla="*/ 0 h 1654"/>
                <a:gd name="T18" fmla="*/ 0 w 1872"/>
                <a:gd name="T19" fmla="*/ 0 h 1654"/>
                <a:gd name="T20" fmla="*/ 0 w 1872"/>
                <a:gd name="T21" fmla="*/ 0 h 1654"/>
                <a:gd name="T22" fmla="*/ 0 w 1872"/>
                <a:gd name="T23" fmla="*/ 0 h 1654"/>
                <a:gd name="T24" fmla="*/ 0 w 1872"/>
                <a:gd name="T25" fmla="*/ 0 h 1654"/>
                <a:gd name="T26" fmla="*/ 0 w 1872"/>
                <a:gd name="T27" fmla="*/ 0 h 1654"/>
                <a:gd name="T28" fmla="*/ 0 w 1872"/>
                <a:gd name="T29" fmla="*/ 0 h 1654"/>
                <a:gd name="T30" fmla="*/ 0 w 1872"/>
                <a:gd name="T31" fmla="*/ 0 h 1654"/>
                <a:gd name="T32" fmla="*/ 0 w 1872"/>
                <a:gd name="T33" fmla="*/ 0 h 1654"/>
                <a:gd name="T34" fmla="*/ 0 w 1872"/>
                <a:gd name="T35" fmla="*/ 0 h 1654"/>
                <a:gd name="T36" fmla="*/ 0 w 1872"/>
                <a:gd name="T37" fmla="*/ 0 h 1654"/>
                <a:gd name="T38" fmla="*/ 0 w 1872"/>
                <a:gd name="T39" fmla="*/ 0 h 1654"/>
                <a:gd name="T40" fmla="*/ 0 w 1872"/>
                <a:gd name="T41" fmla="*/ 0 h 1654"/>
                <a:gd name="T42" fmla="*/ 0 w 1872"/>
                <a:gd name="T43" fmla="*/ 0 h 1654"/>
                <a:gd name="T44" fmla="*/ 0 w 1872"/>
                <a:gd name="T45" fmla="*/ 0 h 165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72"/>
                <a:gd name="T70" fmla="*/ 0 h 1654"/>
                <a:gd name="T71" fmla="*/ 1872 w 1872"/>
                <a:gd name="T72" fmla="*/ 1654 h 165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72" h="1654">
                  <a:moveTo>
                    <a:pt x="12" y="0"/>
                  </a:moveTo>
                  <a:cubicBezTo>
                    <a:pt x="15" y="41"/>
                    <a:pt x="9" y="160"/>
                    <a:pt x="42" y="210"/>
                  </a:cubicBezTo>
                  <a:cubicBezTo>
                    <a:pt x="48" y="219"/>
                    <a:pt x="58" y="224"/>
                    <a:pt x="65" y="232"/>
                  </a:cubicBezTo>
                  <a:cubicBezTo>
                    <a:pt x="71" y="239"/>
                    <a:pt x="75" y="247"/>
                    <a:pt x="80" y="255"/>
                  </a:cubicBezTo>
                  <a:cubicBezTo>
                    <a:pt x="91" y="290"/>
                    <a:pt x="129" y="309"/>
                    <a:pt x="147" y="345"/>
                  </a:cubicBezTo>
                  <a:cubicBezTo>
                    <a:pt x="161" y="372"/>
                    <a:pt x="165" y="406"/>
                    <a:pt x="170" y="435"/>
                  </a:cubicBezTo>
                  <a:cubicBezTo>
                    <a:pt x="175" y="494"/>
                    <a:pt x="169" y="531"/>
                    <a:pt x="200" y="577"/>
                  </a:cubicBezTo>
                  <a:cubicBezTo>
                    <a:pt x="208" y="604"/>
                    <a:pt x="252" y="645"/>
                    <a:pt x="252" y="645"/>
                  </a:cubicBezTo>
                  <a:cubicBezTo>
                    <a:pt x="255" y="660"/>
                    <a:pt x="251" y="678"/>
                    <a:pt x="260" y="690"/>
                  </a:cubicBezTo>
                  <a:cubicBezTo>
                    <a:pt x="270" y="705"/>
                    <a:pt x="305" y="720"/>
                    <a:pt x="305" y="720"/>
                  </a:cubicBezTo>
                  <a:cubicBezTo>
                    <a:pt x="318" y="739"/>
                    <a:pt x="319" y="747"/>
                    <a:pt x="342" y="757"/>
                  </a:cubicBezTo>
                  <a:cubicBezTo>
                    <a:pt x="356" y="763"/>
                    <a:pt x="387" y="772"/>
                    <a:pt x="387" y="772"/>
                  </a:cubicBezTo>
                  <a:cubicBezTo>
                    <a:pt x="410" y="787"/>
                    <a:pt x="429" y="794"/>
                    <a:pt x="455" y="802"/>
                  </a:cubicBezTo>
                  <a:cubicBezTo>
                    <a:pt x="505" y="836"/>
                    <a:pt x="561" y="841"/>
                    <a:pt x="620" y="847"/>
                  </a:cubicBezTo>
                  <a:cubicBezTo>
                    <a:pt x="644" y="856"/>
                    <a:pt x="687" y="885"/>
                    <a:pt x="687" y="885"/>
                  </a:cubicBezTo>
                  <a:cubicBezTo>
                    <a:pt x="697" y="913"/>
                    <a:pt x="718" y="926"/>
                    <a:pt x="732" y="952"/>
                  </a:cubicBezTo>
                  <a:cubicBezTo>
                    <a:pt x="743" y="972"/>
                    <a:pt x="752" y="992"/>
                    <a:pt x="762" y="1012"/>
                  </a:cubicBezTo>
                  <a:cubicBezTo>
                    <a:pt x="794" y="1076"/>
                    <a:pt x="792" y="1163"/>
                    <a:pt x="815" y="1230"/>
                  </a:cubicBezTo>
                  <a:cubicBezTo>
                    <a:pt x="820" y="1265"/>
                    <a:pt x="814" y="1280"/>
                    <a:pt x="822" y="1327"/>
                  </a:cubicBezTo>
                  <a:lnTo>
                    <a:pt x="720" y="1654"/>
                  </a:lnTo>
                  <a:lnTo>
                    <a:pt x="1872" y="1654"/>
                  </a:lnTo>
                  <a:lnTo>
                    <a:pt x="1872" y="70"/>
                  </a:lnTo>
                  <a:lnTo>
                    <a:pt x="0" y="70"/>
                  </a:lnTo>
                </a:path>
              </a:pathLst>
            </a:custGeom>
            <a:pattFill prst="ltDnDiag">
              <a:fgClr>
                <a:srgbClr val="000000"/>
              </a:fgClr>
              <a:bgClr>
                <a:srgbClr val="FFFFFF"/>
              </a:bgClr>
            </a:pattFill>
            <a:ln w="9525">
              <a:solidFill>
                <a:srgbClr val="000000"/>
              </a:solidFill>
              <a:round/>
              <a:headEnd/>
              <a:tailEnd/>
            </a:ln>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1" name="Text Box 47"/>
            <p:cNvSpPr txBox="1">
              <a:spLocks noChangeArrowheads="1"/>
            </p:cNvSpPr>
            <p:nvPr/>
          </p:nvSpPr>
          <p:spPr bwMode="auto">
            <a:xfrm>
              <a:off x="1376" y="1204"/>
              <a:ext cx="108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200" b="1" dirty="0" err="1">
                  <a:latin typeface="Tahoma" panose="020B0604030504040204" pitchFamily="34" charset="0"/>
                  <a:ea typeface="Times New Roman" panose="02020603050405020304" pitchFamily="18" charset="0"/>
                  <a:cs typeface="Tahoma" panose="020B0604030504040204" pitchFamily="34" charset="0"/>
                </a:rPr>
                <a:t>NaI</a:t>
              </a:r>
              <a:r>
                <a:rPr lang="en-US" altLang="en-US" sz="1200" b="1" dirty="0">
                  <a:latin typeface="Tahoma" panose="020B0604030504040204" pitchFamily="34" charset="0"/>
                  <a:ea typeface="Times New Roman" panose="02020603050405020304" pitchFamily="18" charset="0"/>
                  <a:cs typeface="Tahoma" panose="020B0604030504040204" pitchFamily="34" charset="0"/>
                </a:rPr>
                <a:t> (Tl) </a:t>
              </a:r>
              <a:r>
                <a:rPr lang="sr-Latn-RS" altLang="en-US" sz="1200" b="1" dirty="0" err="1" smtClean="0">
                  <a:latin typeface="Tahoma" panose="020B0604030504040204" pitchFamily="34" charset="0"/>
                  <a:ea typeface="Times New Roman" panose="02020603050405020304" pitchFamily="18" charset="0"/>
                  <a:cs typeface="Tahoma" panose="020B0604030504040204" pitchFamily="34" charset="0"/>
                </a:rPr>
                <a:t>crystal</a:t>
              </a:r>
              <a:endParaRPr lang="en-US" altLang="en-US" sz="1200" b="1" dirty="0">
                <a:latin typeface="Tahoma" panose="020B0604030504040204" pitchFamily="34" charset="0"/>
                <a:ea typeface="Times New Roman" panose="02020603050405020304" pitchFamily="18" charset="0"/>
                <a:cs typeface="Tahoma" panose="020B0604030504040204" pitchFamily="34" charset="0"/>
              </a:endParaRPr>
            </a:p>
          </p:txBody>
        </p:sp>
        <p:sp>
          <p:nvSpPr>
            <p:cNvPr id="1072" name="Line 48"/>
            <p:cNvSpPr>
              <a:spLocks noChangeShapeType="1"/>
            </p:cNvSpPr>
            <p:nvPr/>
          </p:nvSpPr>
          <p:spPr bwMode="auto">
            <a:xfrm flipH="1">
              <a:off x="1454" y="1384"/>
              <a:ext cx="469" cy="663"/>
            </a:xfrm>
            <a:prstGeom prst="line">
              <a:avLst/>
            </a:prstGeom>
            <a:noFill/>
            <a:ln w="9525">
              <a:solidFill>
                <a:srgbClr val="FF0000"/>
              </a:solidFill>
              <a:prstDash val="dash"/>
              <a:round/>
              <a:headEnd/>
              <a:tailEnd type="arrow" w="med" len="med"/>
            </a:ln>
            <a:extLst>
              <a:ext uri="{909E8E84-426E-40DD-AFC4-6F175D3DCCD1}">
                <a14:hiddenFill xmlns:a14="http://schemas.microsoft.com/office/drawing/2010/main">
                  <a:noFill/>
                </a14:hiddenFill>
              </a:ext>
            </a:extLst>
          </p:spPr>
          <p:txBody>
            <a:bodyPr/>
            <a:lstStyle/>
            <a:p>
              <a:endParaRPr lang="en-GB"/>
            </a:p>
          </p:txBody>
        </p:sp>
        <p:sp>
          <p:nvSpPr>
            <p:cNvPr id="1073" name="Rectangle 49"/>
            <p:cNvSpPr>
              <a:spLocks noChangeArrowheads="1"/>
            </p:cNvSpPr>
            <p:nvPr/>
          </p:nvSpPr>
          <p:spPr bwMode="auto">
            <a:xfrm>
              <a:off x="2559" y="1748"/>
              <a:ext cx="404"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4572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100"/>
                <a:t/>
              </a:r>
              <a:br>
                <a:rPr lang="en-US" altLang="en-US" sz="1100"/>
              </a:br>
              <a:endParaRPr lang="en-US" altLang="en-US"/>
            </a:p>
            <a:p>
              <a:endParaRPr lang="en-US" altLang="en-US"/>
            </a:p>
          </p:txBody>
        </p:sp>
        <p:sp>
          <p:nvSpPr>
            <p:cNvPr id="1074" name="Rectangle 50"/>
            <p:cNvSpPr>
              <a:spLocks noChangeArrowheads="1"/>
            </p:cNvSpPr>
            <p:nvPr/>
          </p:nvSpPr>
          <p:spPr bwMode="auto">
            <a:xfrm>
              <a:off x="2304" y="3216"/>
              <a:ext cx="35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b="1"/>
                <a:t>PMT</a:t>
              </a:r>
            </a:p>
          </p:txBody>
        </p:sp>
        <p:sp>
          <p:nvSpPr>
            <p:cNvPr id="1075" name="AutoShape 51"/>
            <p:cNvSpPr>
              <a:spLocks/>
            </p:cNvSpPr>
            <p:nvPr/>
          </p:nvSpPr>
          <p:spPr bwMode="auto">
            <a:xfrm>
              <a:off x="2016" y="2256"/>
              <a:ext cx="48" cy="144"/>
            </a:xfrm>
            <a:prstGeom prst="rightBracket">
              <a:avLst>
                <a:gd name="adj" fmla="val 25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6" name="AutoShape 52"/>
            <p:cNvSpPr>
              <a:spLocks/>
            </p:cNvSpPr>
            <p:nvPr/>
          </p:nvSpPr>
          <p:spPr bwMode="auto">
            <a:xfrm>
              <a:off x="2016" y="1776"/>
              <a:ext cx="48" cy="144"/>
            </a:xfrm>
            <a:prstGeom prst="rightBracket">
              <a:avLst>
                <a:gd name="adj" fmla="val 25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7" name="AutoShape 53"/>
            <p:cNvSpPr>
              <a:spLocks/>
            </p:cNvSpPr>
            <p:nvPr/>
          </p:nvSpPr>
          <p:spPr bwMode="auto">
            <a:xfrm>
              <a:off x="2064" y="2208"/>
              <a:ext cx="48" cy="192"/>
            </a:xfrm>
            <a:prstGeom prst="rightBracket">
              <a:avLst>
                <a:gd name="adj" fmla="val 333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8" name="AutoShape 54"/>
            <p:cNvSpPr>
              <a:spLocks/>
            </p:cNvSpPr>
            <p:nvPr/>
          </p:nvSpPr>
          <p:spPr bwMode="auto">
            <a:xfrm>
              <a:off x="2064" y="1776"/>
              <a:ext cx="48" cy="192"/>
            </a:xfrm>
            <a:prstGeom prst="rightBracket">
              <a:avLst>
                <a:gd name="adj" fmla="val 3333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1079" name="Line 55"/>
            <p:cNvSpPr>
              <a:spLocks noChangeShapeType="1"/>
            </p:cNvSpPr>
            <p:nvPr/>
          </p:nvSpPr>
          <p:spPr bwMode="auto">
            <a:xfrm flipV="1">
              <a:off x="2448" y="2304"/>
              <a:ext cx="144" cy="864"/>
            </a:xfrm>
            <a:prstGeom prst="line">
              <a:avLst/>
            </a:prstGeom>
            <a:noFill/>
            <a:ln w="9525">
              <a:solidFill>
                <a:srgbClr val="FF0000"/>
              </a:solidFill>
              <a:prstDash val="dash"/>
              <a:round/>
              <a:headEnd/>
              <a:tailEnd type="arrow" w="med" len="med"/>
            </a:ln>
            <a:extLst>
              <a:ext uri="{909E8E84-426E-40DD-AFC4-6F175D3DCCD1}">
                <a14:hiddenFill xmlns:a14="http://schemas.microsoft.com/office/drawing/2010/main">
                  <a:noFill/>
                </a14:hiddenFill>
              </a:ext>
            </a:extLst>
          </p:spPr>
          <p:txBody>
            <a:bodyPr/>
            <a:lstStyle/>
            <a:p>
              <a:endParaRPr lang="en-GB"/>
            </a:p>
          </p:txBody>
        </p:sp>
        <p:sp>
          <p:nvSpPr>
            <p:cNvPr id="1082" name="Rectangle 58"/>
            <p:cNvSpPr>
              <a:spLocks noChangeArrowheads="1"/>
            </p:cNvSpPr>
            <p:nvPr/>
          </p:nvSpPr>
          <p:spPr bwMode="auto">
            <a:xfrm>
              <a:off x="1632" y="1104"/>
              <a:ext cx="11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dirty="0"/>
            </a:p>
          </p:txBody>
        </p:sp>
      </p:grpSp>
      <p:sp>
        <p:nvSpPr>
          <p:cNvPr id="58" name="Text 2"/>
          <p:cNvSpPr/>
          <p:nvPr/>
        </p:nvSpPr>
        <p:spPr>
          <a:xfrm>
            <a:off x="3733957" y="260351"/>
            <a:ext cx="4754265" cy="578644"/>
          </a:xfrm>
          <a:prstGeom prst="rect">
            <a:avLst/>
          </a:prstGeom>
          <a:noFill/>
          <a:ln/>
        </p:spPr>
        <p:txBody>
          <a:bodyPr wrap="none" rtlCol="0" anchor="t"/>
          <a:lstStyle/>
          <a:p>
            <a:pPr>
              <a:lnSpc>
                <a:spcPts val="4556"/>
              </a:lnSpc>
            </a:pPr>
            <a:r>
              <a:rPr lang="en-US" sz="3645" b="1" kern="0" spc="-109" dirty="0">
                <a:solidFill>
                  <a:srgbClr val="000000"/>
                </a:solidFill>
                <a:latin typeface="Inter" pitchFamily="34" charset="0"/>
                <a:ea typeface="Inter" pitchFamily="34" charset="-122"/>
                <a:cs typeface="Inter" pitchFamily="34" charset="-120"/>
              </a:rPr>
              <a:t>Scintillation Detectors</a:t>
            </a:r>
            <a:endParaRPr lang="en-US" sz="3645" dirty="0"/>
          </a:p>
        </p:txBody>
      </p:sp>
    </p:spTree>
    <p:extLst>
      <p:ext uri="{BB962C8B-B14F-4D97-AF65-F5344CB8AC3E}">
        <p14:creationId xmlns:p14="http://schemas.microsoft.com/office/powerpoint/2010/main" val="3914389231"/>
      </p:ext>
    </p:extLst>
  </p:cSld>
  <p:clrMapOvr>
    <a:masterClrMapping/>
  </p:clrMapOvr>
  <mc:AlternateContent xmlns:mc="http://schemas.openxmlformats.org/markup-compatibility/2006" xmlns:p14="http://schemas.microsoft.com/office/powerpoint/2010/main">
    <mc:Choice Requires="p14">
      <p:transition spd="slow" p14:dur="2000" advTm="103225"/>
    </mc:Choice>
    <mc:Fallback xmlns="">
      <p:transition spd="slow" advTm="103225"/>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3922316" y="260109"/>
            <a:ext cx="4655046" cy="578644"/>
          </a:xfrm>
          <a:prstGeom prst="rect">
            <a:avLst/>
          </a:prstGeom>
          <a:noFill/>
          <a:ln/>
        </p:spPr>
        <p:txBody>
          <a:bodyPr wrap="none" rtlCol="0" anchor="t"/>
          <a:lstStyle/>
          <a:p>
            <a:pPr>
              <a:lnSpc>
                <a:spcPts val="4556"/>
              </a:lnSpc>
            </a:pPr>
            <a:r>
              <a:rPr lang="en-US" sz="3645" b="1" kern="0" spc="-109" dirty="0">
                <a:solidFill>
                  <a:srgbClr val="000000"/>
                </a:solidFill>
                <a:latin typeface="Inter" pitchFamily="34" charset="0"/>
                <a:ea typeface="Inter" pitchFamily="34" charset="-122"/>
                <a:cs typeface="Inter" pitchFamily="34" charset="-120"/>
              </a:rPr>
              <a:t>Solid-State Detectors</a:t>
            </a:r>
            <a:endParaRPr lang="en-US" sz="3645" dirty="0"/>
          </a:p>
        </p:txBody>
      </p:sp>
      <p:sp>
        <p:nvSpPr>
          <p:cNvPr id="5" name="Text 3"/>
          <p:cNvSpPr/>
          <p:nvPr/>
        </p:nvSpPr>
        <p:spPr>
          <a:xfrm>
            <a:off x="811637" y="1946835"/>
            <a:ext cx="2221905" cy="347068"/>
          </a:xfrm>
          <a:prstGeom prst="rect">
            <a:avLst/>
          </a:prstGeom>
          <a:noFill/>
          <a:ln/>
        </p:spPr>
        <p:txBody>
          <a:bodyPr wrap="none" rtlCol="0" anchor="t"/>
          <a:lstStyle/>
          <a:p>
            <a:pPr>
              <a:lnSpc>
                <a:spcPts val="2734"/>
              </a:lnSpc>
            </a:pPr>
            <a:r>
              <a:rPr lang="en-US" sz="2800" b="1" kern="0" spc="-66" dirty="0">
                <a:solidFill>
                  <a:srgbClr val="000000"/>
                </a:solidFill>
                <a:latin typeface="Inter" pitchFamily="34" charset="0"/>
                <a:ea typeface="Inter" pitchFamily="34" charset="-122"/>
                <a:cs typeface="Inter" pitchFamily="34" charset="-120"/>
              </a:rPr>
              <a:t>Properties</a:t>
            </a:r>
            <a:endParaRPr lang="en-US" sz="2800" dirty="0"/>
          </a:p>
        </p:txBody>
      </p:sp>
      <p:sp>
        <p:nvSpPr>
          <p:cNvPr id="6" name="Text 4"/>
          <p:cNvSpPr/>
          <p:nvPr/>
        </p:nvSpPr>
        <p:spPr>
          <a:xfrm>
            <a:off x="798689" y="2552260"/>
            <a:ext cx="3353360" cy="999530"/>
          </a:xfrm>
          <a:prstGeom prst="rect">
            <a:avLst/>
          </a:prstGeom>
          <a:noFill/>
          <a:ln/>
        </p:spPr>
        <p:txBody>
          <a:bodyPr wrap="square" rtlCol="0" anchor="t"/>
          <a:lstStyle/>
          <a:p>
            <a:pPr marL="285739" indent="-285739">
              <a:lnSpc>
                <a:spcPts val="2624"/>
              </a:lnSpc>
              <a:buSzPct val="100000"/>
              <a:buChar char="•"/>
            </a:pPr>
            <a:r>
              <a:rPr lang="en-US" sz="2400" kern="0" spc="-29" dirty="0">
                <a:solidFill>
                  <a:srgbClr val="272525"/>
                </a:solidFill>
                <a:latin typeface="Inter" pitchFamily="34" charset="0"/>
                <a:ea typeface="Inter" pitchFamily="34" charset="-122"/>
                <a:cs typeface="Inter" pitchFamily="34" charset="-120"/>
              </a:rPr>
              <a:t>Uses a solid material such as silicon or germanium crystal</a:t>
            </a:r>
            <a:endParaRPr lang="en-US" sz="2400" dirty="0"/>
          </a:p>
        </p:txBody>
      </p:sp>
      <p:sp>
        <p:nvSpPr>
          <p:cNvPr id="7" name="Text 5"/>
          <p:cNvSpPr/>
          <p:nvPr/>
        </p:nvSpPr>
        <p:spPr>
          <a:xfrm>
            <a:off x="811637" y="3919062"/>
            <a:ext cx="3222895" cy="666353"/>
          </a:xfrm>
          <a:prstGeom prst="rect">
            <a:avLst/>
          </a:prstGeom>
          <a:noFill/>
          <a:ln/>
        </p:spPr>
        <p:txBody>
          <a:bodyPr wrap="square" rtlCol="0" anchor="t"/>
          <a:lstStyle/>
          <a:p>
            <a:pPr marL="285739" indent="-285739">
              <a:lnSpc>
                <a:spcPts val="2624"/>
              </a:lnSpc>
              <a:buSzPct val="100000"/>
              <a:buChar char="•"/>
            </a:pPr>
            <a:r>
              <a:rPr lang="en-US" sz="2400" kern="0" spc="-29" dirty="0">
                <a:solidFill>
                  <a:srgbClr val="272525"/>
                </a:solidFill>
                <a:latin typeface="Inter" pitchFamily="34" charset="0"/>
                <a:ea typeface="Inter" pitchFamily="34" charset="-122"/>
                <a:cs typeface="Inter" pitchFamily="34" charset="-120"/>
              </a:rPr>
              <a:t>Converts charged particles into electronic signals</a:t>
            </a:r>
            <a:endParaRPr lang="en-US" sz="2400" dirty="0"/>
          </a:p>
        </p:txBody>
      </p:sp>
      <p:sp>
        <p:nvSpPr>
          <p:cNvPr id="9" name="Text 7"/>
          <p:cNvSpPr/>
          <p:nvPr/>
        </p:nvSpPr>
        <p:spPr>
          <a:xfrm>
            <a:off x="4296826" y="1927029"/>
            <a:ext cx="2221905" cy="347068"/>
          </a:xfrm>
          <a:prstGeom prst="rect">
            <a:avLst/>
          </a:prstGeom>
          <a:noFill/>
          <a:ln/>
        </p:spPr>
        <p:txBody>
          <a:bodyPr wrap="none" rtlCol="0" anchor="t"/>
          <a:lstStyle/>
          <a:p>
            <a:pPr>
              <a:lnSpc>
                <a:spcPts val="2734"/>
              </a:lnSpc>
            </a:pPr>
            <a:r>
              <a:rPr lang="en-US" sz="2800" b="1" kern="0" spc="-66" dirty="0">
                <a:solidFill>
                  <a:srgbClr val="000000"/>
                </a:solidFill>
                <a:latin typeface="Inter" pitchFamily="34" charset="0"/>
                <a:ea typeface="Inter" pitchFamily="34" charset="-122"/>
                <a:cs typeface="Inter" pitchFamily="34" charset="-120"/>
              </a:rPr>
              <a:t>Applications</a:t>
            </a:r>
            <a:endParaRPr lang="en-US" sz="2800" dirty="0"/>
          </a:p>
        </p:txBody>
      </p:sp>
      <p:sp>
        <p:nvSpPr>
          <p:cNvPr id="10" name="Text 8"/>
          <p:cNvSpPr/>
          <p:nvPr/>
        </p:nvSpPr>
        <p:spPr>
          <a:xfrm>
            <a:off x="4196088" y="2502162"/>
            <a:ext cx="3160676" cy="666353"/>
          </a:xfrm>
          <a:prstGeom prst="rect">
            <a:avLst/>
          </a:prstGeom>
          <a:noFill/>
          <a:ln/>
        </p:spPr>
        <p:txBody>
          <a:bodyPr wrap="square" rtlCol="0" anchor="t"/>
          <a:lstStyle/>
          <a:p>
            <a:pPr marL="285739" indent="-285739">
              <a:lnSpc>
                <a:spcPts val="2624"/>
              </a:lnSpc>
              <a:buSzPct val="100000"/>
              <a:buChar char="•"/>
            </a:pPr>
            <a:r>
              <a:rPr lang="en-US" sz="2400" kern="0" spc="-29" dirty="0">
                <a:solidFill>
                  <a:srgbClr val="272525"/>
                </a:solidFill>
                <a:latin typeface="Inter" pitchFamily="34" charset="0"/>
                <a:ea typeface="Inter" pitchFamily="34" charset="-122"/>
                <a:cs typeface="Inter" pitchFamily="34" charset="-120"/>
              </a:rPr>
              <a:t>Used in medical imaging such as PET and CT scans</a:t>
            </a:r>
            <a:endParaRPr lang="en-US" sz="2400" dirty="0"/>
          </a:p>
        </p:txBody>
      </p:sp>
      <p:sp>
        <p:nvSpPr>
          <p:cNvPr id="13" name="Text 11"/>
          <p:cNvSpPr/>
          <p:nvPr/>
        </p:nvSpPr>
        <p:spPr>
          <a:xfrm>
            <a:off x="7902603" y="1836000"/>
            <a:ext cx="3749070" cy="694134"/>
          </a:xfrm>
          <a:prstGeom prst="rect">
            <a:avLst/>
          </a:prstGeom>
          <a:noFill/>
          <a:ln/>
        </p:spPr>
        <p:txBody>
          <a:bodyPr wrap="square" rtlCol="0" anchor="t"/>
          <a:lstStyle/>
          <a:p>
            <a:pPr>
              <a:lnSpc>
                <a:spcPts val="2734"/>
              </a:lnSpc>
            </a:pPr>
            <a:r>
              <a:rPr lang="en-US" sz="2800" b="1" kern="0" spc="-66" dirty="0">
                <a:solidFill>
                  <a:srgbClr val="000000"/>
                </a:solidFill>
                <a:latin typeface="Inter" pitchFamily="34" charset="0"/>
                <a:ea typeface="Inter" pitchFamily="34" charset="-122"/>
                <a:cs typeface="Inter" pitchFamily="34" charset="-120"/>
              </a:rPr>
              <a:t>Image of Solid-State Detector</a:t>
            </a:r>
            <a:endParaRPr lang="en-US" sz="2800" dirty="0"/>
          </a:p>
        </p:txBody>
      </p:sp>
      <p:sp>
        <p:nvSpPr>
          <p:cNvPr id="14" name="Text 12"/>
          <p:cNvSpPr/>
          <p:nvPr/>
        </p:nvSpPr>
        <p:spPr>
          <a:xfrm>
            <a:off x="7902603" y="2715276"/>
            <a:ext cx="3749070" cy="2073176"/>
          </a:xfrm>
          <a:prstGeom prst="rect">
            <a:avLst/>
          </a:prstGeom>
          <a:noFill/>
          <a:ln/>
        </p:spPr>
        <p:txBody>
          <a:bodyPr wrap="square" rtlCol="0" anchor="t"/>
          <a:lstStyle/>
          <a:p>
            <a:pPr marL="285739" indent="-285739">
              <a:lnSpc>
                <a:spcPts val="2624"/>
              </a:lnSpc>
              <a:buSzPct val="100000"/>
              <a:buChar char="•"/>
            </a:pPr>
            <a:r>
              <a:rPr lang="en-US" sz="2400" kern="0" spc="-29" dirty="0">
                <a:solidFill>
                  <a:srgbClr val="272525"/>
                </a:solidFill>
                <a:latin typeface="Inter" pitchFamily="34" charset="0"/>
                <a:ea typeface="Inter" pitchFamily="34" charset="-122"/>
                <a:cs typeface="Inter" pitchFamily="34" charset="-120"/>
              </a:rPr>
              <a:t>High sensitivity and spatial resolution</a:t>
            </a:r>
            <a:endParaRPr lang="en-US" sz="2400" dirty="0"/>
          </a:p>
          <a:p>
            <a:pPr marL="342900" indent="-342900">
              <a:lnSpc>
                <a:spcPts val="2332"/>
              </a:lnSpc>
              <a:buFont typeface="Arial" panose="020B0604020202020204" pitchFamily="34" charset="0"/>
              <a:buChar char="•"/>
            </a:pPr>
            <a:r>
              <a:rPr lang="sr-Latn-RS" sz="2400" kern="0" spc="-27" dirty="0" err="1" smtClean="0">
                <a:solidFill>
                  <a:srgbClr val="272525"/>
                </a:solidFill>
                <a:ea typeface="Inter" pitchFamily="34" charset="-122"/>
              </a:rPr>
              <a:t>Excellent</a:t>
            </a:r>
            <a:r>
              <a:rPr lang="sr-Latn-RS" sz="2400" kern="0" spc="-27" dirty="0" smtClean="0">
                <a:solidFill>
                  <a:srgbClr val="272525"/>
                </a:solidFill>
                <a:ea typeface="Inter" pitchFamily="34" charset="-122"/>
              </a:rPr>
              <a:t> </a:t>
            </a:r>
            <a:r>
              <a:rPr lang="sr-Latn-RS" sz="2400" kern="0" spc="-27" dirty="0" err="1" smtClean="0">
                <a:solidFill>
                  <a:srgbClr val="272525"/>
                </a:solidFill>
                <a:ea typeface="Inter" pitchFamily="34" charset="-122"/>
              </a:rPr>
              <a:t>imaging</a:t>
            </a:r>
            <a:r>
              <a:rPr lang="sr-Latn-RS" sz="2400" kern="0" spc="-27" dirty="0" smtClean="0">
                <a:solidFill>
                  <a:srgbClr val="272525"/>
                </a:solidFill>
                <a:ea typeface="Inter" pitchFamily="34" charset="-122"/>
              </a:rPr>
              <a:t> </a:t>
            </a:r>
            <a:endParaRPr lang="en-US" sz="2400" dirty="0"/>
          </a:p>
        </p:txBody>
      </p:sp>
      <p:sp>
        <p:nvSpPr>
          <p:cNvPr id="15" name="Text 13"/>
          <p:cNvSpPr/>
          <p:nvPr/>
        </p:nvSpPr>
        <p:spPr>
          <a:xfrm>
            <a:off x="775188" y="5473116"/>
            <a:ext cx="10876485" cy="592336"/>
          </a:xfrm>
          <a:prstGeom prst="rect">
            <a:avLst/>
          </a:prstGeom>
          <a:noFill/>
          <a:ln/>
        </p:spPr>
        <p:txBody>
          <a:bodyPr wrap="square" rtlCol="0" anchor="t"/>
          <a:lstStyle/>
          <a:p>
            <a:pPr>
              <a:lnSpc>
                <a:spcPts val="2332"/>
              </a:lnSpc>
            </a:pPr>
            <a:r>
              <a:rPr lang="en-US" sz="2800" kern="0" spc="-29" dirty="0">
                <a:solidFill>
                  <a:srgbClr val="272525"/>
                </a:solidFill>
                <a:latin typeface="Inter" pitchFamily="34" charset="0"/>
                <a:ea typeface="Inter" pitchFamily="34" charset="-122"/>
                <a:cs typeface="Inter" pitchFamily="34" charset="-120"/>
              </a:rPr>
              <a:t>Silicon, Cadmium Zinc Telluride (CZT), Germanium, Diamond, and Sapphire detectors.</a:t>
            </a:r>
            <a:endParaRPr lang="en-US" sz="2800" dirty="0"/>
          </a:p>
        </p:txBody>
      </p:sp>
    </p:spTree>
    <p:extLst>
      <p:ext uri="{BB962C8B-B14F-4D97-AF65-F5344CB8AC3E}">
        <p14:creationId xmlns:p14="http://schemas.microsoft.com/office/powerpoint/2010/main" val="2127395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1197429" y="262433"/>
            <a:ext cx="10667999" cy="740753"/>
          </a:xfrm>
          <a:prstGeom prst="rect">
            <a:avLst/>
          </a:prstGeom>
          <a:noFill/>
          <a:ln/>
        </p:spPr>
        <p:txBody>
          <a:bodyPr wrap="square" rtlCol="0" anchor="t"/>
          <a:lstStyle/>
          <a:p>
            <a:pPr>
              <a:lnSpc>
                <a:spcPts val="4556"/>
              </a:lnSpc>
            </a:pPr>
            <a:r>
              <a:rPr lang="en-US" sz="3645" b="1" dirty="0">
                <a:latin typeface="Prompt" pitchFamily="34" charset="0"/>
                <a:ea typeface="Prompt" pitchFamily="34" charset="-122"/>
                <a:cs typeface="Prompt" pitchFamily="34" charset="-120"/>
              </a:rPr>
              <a:t>Comparison with Other Radiation Detectors</a:t>
            </a:r>
            <a:endParaRPr lang="en-US" sz="3645" b="1" dirty="0"/>
          </a:p>
        </p:txBody>
      </p:sp>
      <p:pic>
        <p:nvPicPr>
          <p:cNvPr id="5" name="Image 1" descr="preencoded.png"/>
          <p:cNvPicPr>
            <a:picLocks noChangeAspect="1"/>
          </p:cNvPicPr>
          <p:nvPr/>
        </p:nvPicPr>
        <p:blipFill>
          <a:blip r:embed="rId3" cstate="print"/>
          <a:stretch>
            <a:fillRect/>
          </a:stretch>
        </p:blipFill>
        <p:spPr>
          <a:xfrm>
            <a:off x="815380" y="1709029"/>
            <a:ext cx="2420838" cy="1496119"/>
          </a:xfrm>
          <a:prstGeom prst="rect">
            <a:avLst/>
          </a:prstGeom>
        </p:spPr>
      </p:pic>
      <p:sp>
        <p:nvSpPr>
          <p:cNvPr id="6" name="Text 2"/>
          <p:cNvSpPr/>
          <p:nvPr/>
        </p:nvSpPr>
        <p:spPr>
          <a:xfrm>
            <a:off x="815380" y="3436526"/>
            <a:ext cx="3111350"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Scintillation Detector</a:t>
            </a:r>
            <a:endParaRPr lang="en-US" sz="2800" dirty="0"/>
          </a:p>
        </p:txBody>
      </p:sp>
      <p:sp>
        <p:nvSpPr>
          <p:cNvPr id="7" name="Text 3"/>
          <p:cNvSpPr/>
          <p:nvPr/>
        </p:nvSpPr>
        <p:spPr>
          <a:xfrm>
            <a:off x="815380" y="3910991"/>
            <a:ext cx="3188584" cy="888504"/>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A scintillation detector detects ionizing radiation by using crystal materials.</a:t>
            </a:r>
            <a:endParaRPr lang="en-US" sz="2000" dirty="0"/>
          </a:p>
        </p:txBody>
      </p:sp>
      <p:pic>
        <p:nvPicPr>
          <p:cNvPr id="8" name="Image 2" descr="preencoded.png"/>
          <p:cNvPicPr>
            <a:picLocks noChangeAspect="1"/>
          </p:cNvPicPr>
          <p:nvPr/>
        </p:nvPicPr>
        <p:blipFill>
          <a:blip r:embed="rId4" cstate="print"/>
          <a:stretch>
            <a:fillRect/>
          </a:stretch>
        </p:blipFill>
        <p:spPr>
          <a:xfrm>
            <a:off x="4844093" y="1709029"/>
            <a:ext cx="2420838" cy="1496119"/>
          </a:xfrm>
          <a:prstGeom prst="rect">
            <a:avLst/>
          </a:prstGeom>
        </p:spPr>
      </p:pic>
      <p:sp>
        <p:nvSpPr>
          <p:cNvPr id="9" name="Text 4"/>
          <p:cNvSpPr/>
          <p:nvPr/>
        </p:nvSpPr>
        <p:spPr>
          <a:xfrm>
            <a:off x="4844093" y="3436526"/>
            <a:ext cx="2877162"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Ionization Chamber</a:t>
            </a:r>
            <a:endParaRPr lang="en-US" sz="2800" dirty="0"/>
          </a:p>
        </p:txBody>
      </p:sp>
      <p:sp>
        <p:nvSpPr>
          <p:cNvPr id="10" name="Text 5"/>
          <p:cNvSpPr/>
          <p:nvPr/>
        </p:nvSpPr>
        <p:spPr>
          <a:xfrm>
            <a:off x="4844093" y="3910990"/>
            <a:ext cx="3188584" cy="1184672"/>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An Ionization chamber detects and measures ionizing radiation by using an ion chamber filled with gas.</a:t>
            </a:r>
            <a:endParaRPr lang="en-US" sz="2000" dirty="0"/>
          </a:p>
        </p:txBody>
      </p:sp>
      <p:pic>
        <p:nvPicPr>
          <p:cNvPr id="11" name="Image 3" descr="preencoded.png"/>
          <p:cNvPicPr>
            <a:picLocks noChangeAspect="1"/>
          </p:cNvPicPr>
          <p:nvPr/>
        </p:nvPicPr>
        <p:blipFill>
          <a:blip r:embed="rId5" cstate="print"/>
          <a:stretch>
            <a:fillRect/>
          </a:stretch>
        </p:blipFill>
        <p:spPr>
          <a:xfrm>
            <a:off x="8814169" y="1621944"/>
            <a:ext cx="2420938" cy="1496219"/>
          </a:xfrm>
          <a:prstGeom prst="rect">
            <a:avLst/>
          </a:prstGeom>
        </p:spPr>
      </p:pic>
      <p:sp>
        <p:nvSpPr>
          <p:cNvPr id="12" name="Text 6"/>
          <p:cNvSpPr/>
          <p:nvPr/>
        </p:nvSpPr>
        <p:spPr>
          <a:xfrm>
            <a:off x="8814168" y="3349540"/>
            <a:ext cx="3128077" cy="289322"/>
          </a:xfrm>
          <a:prstGeom prst="rect">
            <a:avLst/>
          </a:prstGeom>
          <a:noFill/>
          <a:ln/>
        </p:spPr>
        <p:txBody>
          <a:bodyPr wrap="none" rtlCol="0" anchor="t"/>
          <a:lstStyle/>
          <a:p>
            <a:pPr>
              <a:lnSpc>
                <a:spcPts val="2278"/>
              </a:lnSpc>
            </a:pPr>
            <a:r>
              <a:rPr lang="en-US" sz="2800" dirty="0">
                <a:latin typeface="Prompt" pitchFamily="34" charset="0"/>
                <a:ea typeface="Prompt" pitchFamily="34" charset="-122"/>
                <a:cs typeface="Prompt" pitchFamily="34" charset="-120"/>
              </a:rPr>
              <a:t>Proportional Counter</a:t>
            </a:r>
            <a:endParaRPr lang="en-US" sz="2800" dirty="0"/>
          </a:p>
        </p:txBody>
      </p:sp>
      <p:sp>
        <p:nvSpPr>
          <p:cNvPr id="13" name="Text 7"/>
          <p:cNvSpPr/>
          <p:nvPr/>
        </p:nvSpPr>
        <p:spPr>
          <a:xfrm>
            <a:off x="8814169" y="3824005"/>
            <a:ext cx="3188716" cy="1480840"/>
          </a:xfrm>
          <a:prstGeom prst="rect">
            <a:avLst/>
          </a:prstGeom>
          <a:noFill/>
          <a:ln/>
        </p:spPr>
        <p:txBody>
          <a:bodyPr wrap="square" rtlCol="0" anchor="t"/>
          <a:lstStyle/>
          <a:p>
            <a:pPr>
              <a:lnSpc>
                <a:spcPts val="2332"/>
              </a:lnSpc>
            </a:pPr>
            <a:r>
              <a:rPr lang="en-US" sz="2000" dirty="0">
                <a:latin typeface="Mukta" pitchFamily="34" charset="0"/>
                <a:ea typeface="Mukta" pitchFamily="34" charset="-122"/>
                <a:cs typeface="Mukta" pitchFamily="34" charset="-120"/>
              </a:rPr>
              <a:t>A proportional counter detects particles of ionizing radiation and measures their energy levels, such as in mass spectrometry.</a:t>
            </a:r>
            <a:endParaRPr lang="en-US" sz="2000" dirty="0"/>
          </a:p>
        </p:txBody>
      </p:sp>
    </p:spTree>
    <p:extLst>
      <p:ext uri="{BB962C8B-B14F-4D97-AF65-F5344CB8AC3E}">
        <p14:creationId xmlns:p14="http://schemas.microsoft.com/office/powerpoint/2010/main" val="33733316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4775499" y="265213"/>
            <a:ext cx="2962573" cy="462856"/>
          </a:xfrm>
          <a:prstGeom prst="rect">
            <a:avLst/>
          </a:prstGeom>
          <a:noFill/>
          <a:ln/>
        </p:spPr>
        <p:txBody>
          <a:bodyPr wrap="none" rtlCol="0" anchor="t"/>
          <a:lstStyle/>
          <a:p>
            <a:pPr>
              <a:lnSpc>
                <a:spcPts val="3645"/>
              </a:lnSpc>
            </a:pPr>
            <a:r>
              <a:rPr lang="en-US" sz="3600" b="1" kern="0" spc="-87" dirty="0">
                <a:solidFill>
                  <a:srgbClr val="000000"/>
                </a:solidFill>
                <a:latin typeface="Inter" pitchFamily="34" charset="0"/>
                <a:ea typeface="Inter" pitchFamily="34" charset="-122"/>
                <a:cs typeface="Inter" pitchFamily="34" charset="-120"/>
              </a:rPr>
              <a:t>Conclusion</a:t>
            </a:r>
            <a:endParaRPr lang="en-US" sz="3600" dirty="0"/>
          </a:p>
        </p:txBody>
      </p:sp>
      <p:sp>
        <p:nvSpPr>
          <p:cNvPr id="5" name="Shape 3"/>
          <p:cNvSpPr/>
          <p:nvPr/>
        </p:nvSpPr>
        <p:spPr>
          <a:xfrm>
            <a:off x="2577803" y="1166317"/>
            <a:ext cx="7036296" cy="5301059"/>
          </a:xfrm>
          <a:prstGeom prst="roundRect">
            <a:avLst>
              <a:gd name="adj" fmla="val 1257"/>
            </a:avLst>
          </a:prstGeom>
          <a:noFill/>
          <a:ln w="11073">
            <a:solidFill>
              <a:srgbClr val="000000">
                <a:alpha val="8000"/>
              </a:srgbClr>
            </a:solidFill>
            <a:prstDash val="solid"/>
          </a:ln>
        </p:spPr>
      </p:sp>
      <p:sp>
        <p:nvSpPr>
          <p:cNvPr id="6" name="Shape 4"/>
          <p:cNvSpPr/>
          <p:nvPr/>
        </p:nvSpPr>
        <p:spPr>
          <a:xfrm>
            <a:off x="2587030" y="1175544"/>
            <a:ext cx="7017048" cy="540147"/>
          </a:xfrm>
          <a:prstGeom prst="rect">
            <a:avLst/>
          </a:prstGeom>
          <a:solidFill>
            <a:srgbClr val="FFFFFF">
              <a:alpha val="4000"/>
            </a:srgbClr>
          </a:solidFill>
          <a:ln/>
        </p:spPr>
      </p:sp>
      <p:sp>
        <p:nvSpPr>
          <p:cNvPr id="7" name="Text 5"/>
          <p:cNvSpPr/>
          <p:nvPr/>
        </p:nvSpPr>
        <p:spPr>
          <a:xfrm>
            <a:off x="66824" y="1312819"/>
            <a:ext cx="1481237" cy="231378"/>
          </a:xfrm>
          <a:prstGeom prst="rect">
            <a:avLst/>
          </a:prstGeom>
          <a:noFill/>
          <a:ln/>
        </p:spPr>
        <p:txBody>
          <a:bodyPr wrap="none" rtlCol="0" anchor="t"/>
          <a:lstStyle/>
          <a:p>
            <a:pPr>
              <a:lnSpc>
                <a:spcPts val="1822"/>
              </a:lnSpc>
            </a:pPr>
            <a:r>
              <a:rPr lang="en-US" sz="2800" b="1" kern="0" spc="-43" dirty="0">
                <a:solidFill>
                  <a:srgbClr val="000000"/>
                </a:solidFill>
                <a:latin typeface="Inter" pitchFamily="34" charset="0"/>
                <a:ea typeface="Inter" pitchFamily="34" charset="-122"/>
                <a:cs typeface="Inter" pitchFamily="34" charset="-120"/>
              </a:rPr>
              <a:t>Detector Type</a:t>
            </a:r>
            <a:endParaRPr lang="en-US" sz="2800" dirty="0"/>
          </a:p>
        </p:txBody>
      </p:sp>
      <p:sp>
        <p:nvSpPr>
          <p:cNvPr id="8" name="Text 6"/>
          <p:cNvSpPr/>
          <p:nvPr/>
        </p:nvSpPr>
        <p:spPr>
          <a:xfrm>
            <a:off x="3720172" y="1336658"/>
            <a:ext cx="1481237" cy="231378"/>
          </a:xfrm>
          <a:prstGeom prst="rect">
            <a:avLst/>
          </a:prstGeom>
          <a:noFill/>
          <a:ln/>
        </p:spPr>
        <p:txBody>
          <a:bodyPr wrap="none" rtlCol="0" anchor="t"/>
          <a:lstStyle/>
          <a:p>
            <a:pPr>
              <a:lnSpc>
                <a:spcPts val="1822"/>
              </a:lnSpc>
            </a:pPr>
            <a:r>
              <a:rPr lang="en-US" sz="2800" b="1" kern="0" spc="-43" dirty="0">
                <a:solidFill>
                  <a:srgbClr val="000000"/>
                </a:solidFill>
                <a:latin typeface="Inter" pitchFamily="34" charset="0"/>
                <a:ea typeface="Inter" pitchFamily="34" charset="-122"/>
                <a:cs typeface="Inter" pitchFamily="34" charset="-120"/>
              </a:rPr>
              <a:t>Advantages</a:t>
            </a:r>
            <a:endParaRPr lang="en-US" sz="2800" dirty="0"/>
          </a:p>
        </p:txBody>
      </p:sp>
      <p:sp>
        <p:nvSpPr>
          <p:cNvPr id="9" name="Text 7"/>
          <p:cNvSpPr/>
          <p:nvPr/>
        </p:nvSpPr>
        <p:spPr>
          <a:xfrm>
            <a:off x="7960466" y="1360340"/>
            <a:ext cx="3287224" cy="231378"/>
          </a:xfrm>
          <a:prstGeom prst="rect">
            <a:avLst/>
          </a:prstGeom>
          <a:noFill/>
          <a:ln/>
        </p:spPr>
        <p:txBody>
          <a:bodyPr wrap="none" rtlCol="0" anchor="t"/>
          <a:lstStyle/>
          <a:p>
            <a:pPr>
              <a:lnSpc>
                <a:spcPts val="1822"/>
              </a:lnSpc>
            </a:pPr>
            <a:r>
              <a:rPr lang="en-US" sz="2800" b="1" kern="0" spc="-43" dirty="0">
                <a:solidFill>
                  <a:srgbClr val="000000"/>
                </a:solidFill>
                <a:latin typeface="Inter" pitchFamily="34" charset="0"/>
                <a:ea typeface="Inter" pitchFamily="34" charset="-122"/>
                <a:cs typeface="Inter" pitchFamily="34" charset="-120"/>
              </a:rPr>
              <a:t>Disadvantages</a:t>
            </a:r>
            <a:endParaRPr lang="en-US" sz="2800" dirty="0"/>
          </a:p>
        </p:txBody>
      </p:sp>
      <p:sp>
        <p:nvSpPr>
          <p:cNvPr id="10" name="Shape 8"/>
          <p:cNvSpPr/>
          <p:nvPr/>
        </p:nvSpPr>
        <p:spPr>
          <a:xfrm>
            <a:off x="2587030" y="1715691"/>
            <a:ext cx="7017048" cy="1138039"/>
          </a:xfrm>
          <a:prstGeom prst="rect">
            <a:avLst/>
          </a:prstGeom>
          <a:solidFill>
            <a:srgbClr val="000000">
              <a:alpha val="4000"/>
            </a:srgbClr>
          </a:solidFill>
          <a:ln/>
        </p:spPr>
      </p:sp>
      <p:sp>
        <p:nvSpPr>
          <p:cNvPr id="11" name="Text 9"/>
          <p:cNvSpPr/>
          <p:nvPr/>
        </p:nvSpPr>
        <p:spPr>
          <a:xfrm>
            <a:off x="528340" y="1921679"/>
            <a:ext cx="2039442" cy="236934"/>
          </a:xfrm>
          <a:prstGeom prst="rect">
            <a:avLst/>
          </a:prstGeom>
          <a:noFill/>
          <a:ln/>
        </p:spPr>
        <p:txBody>
          <a:bodyPr wrap="non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Ionizing</a:t>
            </a:r>
            <a:endParaRPr lang="en-US" sz="2400" dirty="0"/>
          </a:p>
        </p:txBody>
      </p:sp>
      <p:sp>
        <p:nvSpPr>
          <p:cNvPr id="12" name="Text 10"/>
          <p:cNvSpPr/>
          <p:nvPr/>
        </p:nvSpPr>
        <p:spPr>
          <a:xfrm>
            <a:off x="2736057" y="1810842"/>
            <a:ext cx="4378127" cy="710803"/>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High sensitivity and can be used in a variety of applications</a:t>
            </a:r>
            <a:endParaRPr lang="en-US" sz="2400" dirty="0"/>
          </a:p>
        </p:txBody>
      </p:sp>
      <p:sp>
        <p:nvSpPr>
          <p:cNvPr id="13" name="Text 11"/>
          <p:cNvSpPr/>
          <p:nvPr/>
        </p:nvSpPr>
        <p:spPr>
          <a:xfrm>
            <a:off x="7416602" y="1810842"/>
            <a:ext cx="4526016" cy="947738"/>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May require high voltage power supplies and may be sensitive to temperature and pressure changes</a:t>
            </a:r>
            <a:endParaRPr lang="en-US" sz="2400" dirty="0"/>
          </a:p>
        </p:txBody>
      </p:sp>
      <p:sp>
        <p:nvSpPr>
          <p:cNvPr id="14" name="Shape 12"/>
          <p:cNvSpPr/>
          <p:nvPr/>
        </p:nvSpPr>
        <p:spPr>
          <a:xfrm>
            <a:off x="2587030" y="2853731"/>
            <a:ext cx="7017048" cy="1138039"/>
          </a:xfrm>
          <a:prstGeom prst="rect">
            <a:avLst/>
          </a:prstGeom>
          <a:solidFill>
            <a:srgbClr val="FFFFFF">
              <a:alpha val="4000"/>
            </a:srgbClr>
          </a:solidFill>
          <a:ln/>
        </p:spPr>
      </p:sp>
      <p:sp>
        <p:nvSpPr>
          <p:cNvPr id="15" name="Text 13"/>
          <p:cNvSpPr/>
          <p:nvPr/>
        </p:nvSpPr>
        <p:spPr>
          <a:xfrm>
            <a:off x="528340" y="3059718"/>
            <a:ext cx="2039442" cy="236934"/>
          </a:xfrm>
          <a:prstGeom prst="rect">
            <a:avLst/>
          </a:prstGeom>
          <a:noFill/>
          <a:ln/>
        </p:spPr>
        <p:txBody>
          <a:bodyPr wrap="non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Gas-filled</a:t>
            </a:r>
            <a:endParaRPr lang="en-US" sz="2400" dirty="0"/>
          </a:p>
        </p:txBody>
      </p:sp>
      <p:sp>
        <p:nvSpPr>
          <p:cNvPr id="16" name="Text 14"/>
          <p:cNvSpPr/>
          <p:nvPr/>
        </p:nvSpPr>
        <p:spPr>
          <a:xfrm>
            <a:off x="2736057" y="2948881"/>
            <a:ext cx="4378127" cy="710803"/>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High sensitivity, good energy resolution, and can be used in high radiation environments</a:t>
            </a:r>
            <a:endParaRPr lang="en-US" sz="2400" dirty="0"/>
          </a:p>
        </p:txBody>
      </p:sp>
      <p:sp>
        <p:nvSpPr>
          <p:cNvPr id="17" name="Text 15"/>
          <p:cNvSpPr/>
          <p:nvPr/>
        </p:nvSpPr>
        <p:spPr>
          <a:xfrm>
            <a:off x="7416602" y="2948881"/>
            <a:ext cx="4526016" cy="947738"/>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Requires high voltage power supplies and may be sensitive to temperature and pressure changes</a:t>
            </a:r>
            <a:endParaRPr lang="en-US" sz="2400" dirty="0"/>
          </a:p>
        </p:txBody>
      </p:sp>
      <p:sp>
        <p:nvSpPr>
          <p:cNvPr id="18" name="Shape 16"/>
          <p:cNvSpPr/>
          <p:nvPr/>
        </p:nvSpPr>
        <p:spPr>
          <a:xfrm>
            <a:off x="2587030" y="3991769"/>
            <a:ext cx="7017048" cy="901105"/>
          </a:xfrm>
          <a:prstGeom prst="rect">
            <a:avLst/>
          </a:prstGeom>
          <a:solidFill>
            <a:srgbClr val="000000">
              <a:alpha val="4000"/>
            </a:srgbClr>
          </a:solidFill>
          <a:ln/>
        </p:spPr>
      </p:sp>
      <p:sp>
        <p:nvSpPr>
          <p:cNvPr id="19" name="Text 17"/>
          <p:cNvSpPr/>
          <p:nvPr/>
        </p:nvSpPr>
        <p:spPr>
          <a:xfrm>
            <a:off x="528340" y="4197757"/>
            <a:ext cx="2039442" cy="236934"/>
          </a:xfrm>
          <a:prstGeom prst="rect">
            <a:avLst/>
          </a:prstGeom>
          <a:noFill/>
          <a:ln/>
        </p:spPr>
        <p:txBody>
          <a:bodyPr wrap="non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Liquid</a:t>
            </a:r>
            <a:endParaRPr lang="en-US" sz="2400" dirty="0"/>
          </a:p>
        </p:txBody>
      </p:sp>
      <p:sp>
        <p:nvSpPr>
          <p:cNvPr id="20" name="Text 18"/>
          <p:cNvSpPr/>
          <p:nvPr/>
        </p:nvSpPr>
        <p:spPr>
          <a:xfrm>
            <a:off x="2736057" y="4086920"/>
            <a:ext cx="4378127" cy="473869"/>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High sensitivity and good energy resolution</a:t>
            </a:r>
            <a:endParaRPr lang="en-US" sz="2400" dirty="0"/>
          </a:p>
        </p:txBody>
      </p:sp>
      <p:sp>
        <p:nvSpPr>
          <p:cNvPr id="21" name="Text 19"/>
          <p:cNvSpPr/>
          <p:nvPr/>
        </p:nvSpPr>
        <p:spPr>
          <a:xfrm>
            <a:off x="7416602" y="4086919"/>
            <a:ext cx="4526016" cy="710803"/>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May be costly, require careful handling, and produce radioactive waste</a:t>
            </a:r>
            <a:endParaRPr lang="en-US" sz="2400" dirty="0"/>
          </a:p>
        </p:txBody>
      </p:sp>
      <p:sp>
        <p:nvSpPr>
          <p:cNvPr id="22" name="Shape 20"/>
          <p:cNvSpPr/>
          <p:nvPr/>
        </p:nvSpPr>
        <p:spPr>
          <a:xfrm>
            <a:off x="2587030" y="4892873"/>
            <a:ext cx="7017048" cy="901105"/>
          </a:xfrm>
          <a:prstGeom prst="rect">
            <a:avLst/>
          </a:prstGeom>
          <a:solidFill>
            <a:srgbClr val="FFFFFF">
              <a:alpha val="4000"/>
            </a:srgbClr>
          </a:solidFill>
          <a:ln/>
        </p:spPr>
      </p:sp>
      <p:sp>
        <p:nvSpPr>
          <p:cNvPr id="23" name="Text 21"/>
          <p:cNvSpPr/>
          <p:nvPr/>
        </p:nvSpPr>
        <p:spPr>
          <a:xfrm>
            <a:off x="528340" y="5098862"/>
            <a:ext cx="2039442" cy="236934"/>
          </a:xfrm>
          <a:prstGeom prst="rect">
            <a:avLst/>
          </a:prstGeom>
          <a:noFill/>
          <a:ln/>
        </p:spPr>
        <p:txBody>
          <a:bodyPr wrap="non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Solid-state</a:t>
            </a:r>
            <a:endParaRPr lang="en-US" sz="2400" dirty="0"/>
          </a:p>
        </p:txBody>
      </p:sp>
      <p:sp>
        <p:nvSpPr>
          <p:cNvPr id="24" name="Text 22"/>
          <p:cNvSpPr/>
          <p:nvPr/>
        </p:nvSpPr>
        <p:spPr>
          <a:xfrm>
            <a:off x="2736057" y="4988025"/>
            <a:ext cx="4378127" cy="473869"/>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High sensitivity and spatial resolution</a:t>
            </a:r>
            <a:endParaRPr lang="en-US" sz="2400" dirty="0"/>
          </a:p>
        </p:txBody>
      </p:sp>
      <p:sp>
        <p:nvSpPr>
          <p:cNvPr id="25" name="Text 23"/>
          <p:cNvSpPr/>
          <p:nvPr/>
        </p:nvSpPr>
        <p:spPr>
          <a:xfrm>
            <a:off x="7416602" y="4988024"/>
            <a:ext cx="4526016" cy="710803"/>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May be costly and require specialized handling and processing</a:t>
            </a:r>
            <a:endParaRPr lang="en-US" sz="2400" dirty="0"/>
          </a:p>
        </p:txBody>
      </p:sp>
      <p:sp>
        <p:nvSpPr>
          <p:cNvPr id="26" name="Shape 24"/>
          <p:cNvSpPr/>
          <p:nvPr/>
        </p:nvSpPr>
        <p:spPr>
          <a:xfrm>
            <a:off x="2587030" y="5793978"/>
            <a:ext cx="7017048" cy="664170"/>
          </a:xfrm>
          <a:prstGeom prst="rect">
            <a:avLst/>
          </a:prstGeom>
          <a:solidFill>
            <a:srgbClr val="000000">
              <a:alpha val="4000"/>
            </a:srgbClr>
          </a:solidFill>
          <a:ln/>
        </p:spPr>
      </p:sp>
      <p:sp>
        <p:nvSpPr>
          <p:cNvPr id="27" name="Text 25"/>
          <p:cNvSpPr/>
          <p:nvPr/>
        </p:nvSpPr>
        <p:spPr>
          <a:xfrm>
            <a:off x="528340" y="5999967"/>
            <a:ext cx="2039442" cy="236934"/>
          </a:xfrm>
          <a:prstGeom prst="rect">
            <a:avLst/>
          </a:prstGeom>
          <a:noFill/>
          <a:ln/>
        </p:spPr>
        <p:txBody>
          <a:bodyPr wrap="non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Scintillation</a:t>
            </a:r>
            <a:endParaRPr lang="en-US" sz="2400" dirty="0"/>
          </a:p>
        </p:txBody>
      </p:sp>
      <p:sp>
        <p:nvSpPr>
          <p:cNvPr id="28" name="Text 26"/>
          <p:cNvSpPr/>
          <p:nvPr/>
        </p:nvSpPr>
        <p:spPr>
          <a:xfrm>
            <a:off x="2736057" y="5889130"/>
            <a:ext cx="4378127" cy="473869"/>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High sensitivity and good energy resolution</a:t>
            </a:r>
            <a:endParaRPr lang="en-US" sz="2400" dirty="0"/>
          </a:p>
        </p:txBody>
      </p:sp>
      <p:sp>
        <p:nvSpPr>
          <p:cNvPr id="29" name="Text 27"/>
          <p:cNvSpPr/>
          <p:nvPr/>
        </p:nvSpPr>
        <p:spPr>
          <a:xfrm>
            <a:off x="7416602" y="5889130"/>
            <a:ext cx="4526016" cy="473869"/>
          </a:xfrm>
          <a:prstGeom prst="rect">
            <a:avLst/>
          </a:prstGeom>
          <a:noFill/>
          <a:ln/>
        </p:spPr>
        <p:txBody>
          <a:bodyPr wrap="square" rtlCol="0" anchor="t"/>
          <a:lstStyle/>
          <a:p>
            <a:pPr>
              <a:lnSpc>
                <a:spcPts val="1866"/>
              </a:lnSpc>
            </a:pPr>
            <a:r>
              <a:rPr lang="en-US" sz="2400" kern="0" spc="-23" dirty="0">
                <a:solidFill>
                  <a:srgbClr val="272525"/>
                </a:solidFill>
                <a:latin typeface="Inter" pitchFamily="34" charset="0"/>
                <a:ea typeface="Inter" pitchFamily="34" charset="-122"/>
                <a:cs typeface="Inter" pitchFamily="34" charset="-120"/>
              </a:rPr>
              <a:t>May require careful handling and processing</a:t>
            </a:r>
            <a:endParaRPr lang="en-US" sz="2400" dirty="0"/>
          </a:p>
        </p:txBody>
      </p:sp>
    </p:spTree>
    <p:extLst>
      <p:ext uri="{BB962C8B-B14F-4D97-AF65-F5344CB8AC3E}">
        <p14:creationId xmlns:p14="http://schemas.microsoft.com/office/powerpoint/2010/main" val="5395183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2"/>
          <p:cNvSpPr/>
          <p:nvPr/>
        </p:nvSpPr>
        <p:spPr>
          <a:xfrm>
            <a:off x="2447556" y="2510369"/>
            <a:ext cx="7518559" cy="1625441"/>
          </a:xfrm>
          <a:prstGeom prst="rect">
            <a:avLst/>
          </a:prstGeom>
          <a:noFill/>
          <a:ln/>
        </p:spPr>
        <p:txBody>
          <a:bodyPr wrap="square" rtlCol="0" anchor="t"/>
          <a:lstStyle/>
          <a:p>
            <a:pPr marL="0" indent="0">
              <a:lnSpc>
                <a:spcPts val="6400"/>
              </a:lnSpc>
              <a:buNone/>
            </a:pPr>
            <a:r>
              <a:rPr lang="en-US" sz="5120" b="1" kern="0" spc="-154" dirty="0" smtClean="0">
                <a:solidFill>
                  <a:srgbClr val="000000"/>
                </a:solidFill>
                <a:latin typeface="Inter" pitchFamily="34" charset="0"/>
                <a:ea typeface="Inter" pitchFamily="34" charset="-122"/>
                <a:cs typeface="Inter" pitchFamily="34" charset="-120"/>
              </a:rPr>
              <a:t>Medical Imaging</a:t>
            </a:r>
            <a:r>
              <a:rPr lang="sr-Latn-RS" sz="5120" b="1" kern="0" spc="-154" dirty="0" smtClean="0">
                <a:solidFill>
                  <a:srgbClr val="000000"/>
                </a:solidFill>
                <a:latin typeface="Inter" pitchFamily="34" charset="0"/>
                <a:ea typeface="Inter" pitchFamily="34" charset="-122"/>
                <a:cs typeface="Inter" pitchFamily="34" charset="-120"/>
              </a:rPr>
              <a:t> </a:t>
            </a:r>
            <a:r>
              <a:rPr lang="sr-Latn-RS" sz="5120" b="1" kern="0" spc="-154" dirty="0" err="1" smtClean="0">
                <a:solidFill>
                  <a:srgbClr val="000000"/>
                </a:solidFill>
                <a:latin typeface="Inter" pitchFamily="34" charset="0"/>
                <a:ea typeface="Inter" pitchFamily="34" charset="-122"/>
                <a:cs typeface="Inter" pitchFamily="34" charset="-120"/>
              </a:rPr>
              <a:t>devices</a:t>
            </a:r>
            <a:endParaRPr lang="en-US" sz="5120" dirty="0"/>
          </a:p>
        </p:txBody>
      </p:sp>
    </p:spTree>
    <p:extLst>
      <p:ext uri="{BB962C8B-B14F-4D97-AF65-F5344CB8AC3E}">
        <p14:creationId xmlns:p14="http://schemas.microsoft.com/office/powerpoint/2010/main" val="28354810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5"/>
          <p:cNvPicPr>
            <a:picLocks noChangeAspect="1" noChangeArrowheads="1"/>
          </p:cNvPicPr>
          <p:nvPr/>
        </p:nvPicPr>
        <p:blipFill>
          <a:blip r:embed="rId3" cstate="print"/>
          <a:srcRect/>
          <a:stretch>
            <a:fillRect/>
          </a:stretch>
        </p:blipFill>
        <p:spPr bwMode="auto">
          <a:xfrm>
            <a:off x="325006" y="1136072"/>
            <a:ext cx="4736521" cy="2942947"/>
          </a:xfrm>
          <a:prstGeom prst="rect">
            <a:avLst/>
          </a:prstGeom>
          <a:noFill/>
          <a:ln w="9525">
            <a:noFill/>
            <a:miter lim="800000"/>
            <a:headEnd/>
            <a:tailEnd/>
          </a:ln>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119" y="4289298"/>
            <a:ext cx="2777067" cy="1812636"/>
          </a:xfrm>
          <a:prstGeom prst="rect">
            <a:avLst/>
          </a:prstGeom>
        </p:spPr>
      </p:pic>
      <p:sp>
        <p:nvSpPr>
          <p:cNvPr id="4" name="Rectangle 3"/>
          <p:cNvSpPr/>
          <p:nvPr/>
        </p:nvSpPr>
        <p:spPr>
          <a:xfrm>
            <a:off x="5255192" y="140916"/>
            <a:ext cx="1496820" cy="646331"/>
          </a:xfrm>
          <a:prstGeom prst="rect">
            <a:avLst/>
          </a:prstGeom>
        </p:spPr>
        <p:txBody>
          <a:bodyPr wrap="none">
            <a:spAutoFit/>
          </a:bodyPr>
          <a:lstStyle/>
          <a:p>
            <a:r>
              <a:rPr lang="en-US" sz="3600" b="1" kern="0" spc="-128" dirty="0">
                <a:solidFill>
                  <a:srgbClr val="000000"/>
                </a:solidFill>
                <a:latin typeface="Inter" pitchFamily="34" charset="0"/>
                <a:ea typeface="Inter" pitchFamily="34" charset="-122"/>
                <a:cs typeface="Inter" pitchFamily="34" charset="-120"/>
              </a:rPr>
              <a:t>X-rays</a:t>
            </a:r>
            <a:endParaRPr lang="ru-RU" sz="3600"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2012" y="4289298"/>
            <a:ext cx="3774351" cy="1969402"/>
          </a:xfrm>
          <a:prstGeom prst="rect">
            <a:avLst/>
          </a:prstGeom>
        </p:spPr>
      </p:pic>
      <p:sp>
        <p:nvSpPr>
          <p:cNvPr id="7" name="Text 5"/>
          <p:cNvSpPr/>
          <p:nvPr/>
        </p:nvSpPr>
        <p:spPr>
          <a:xfrm>
            <a:off x="5792078" y="1761379"/>
            <a:ext cx="5694218" cy="1040130"/>
          </a:xfrm>
          <a:prstGeom prst="rect">
            <a:avLst/>
          </a:prstGeom>
          <a:noFill/>
          <a:ln/>
        </p:spPr>
        <p:txBody>
          <a:bodyPr wrap="square" rtlCol="0" anchor="t"/>
          <a:lstStyle/>
          <a:p>
            <a:pPr marL="0" indent="0">
              <a:lnSpc>
                <a:spcPts val="2731"/>
              </a:lnSpc>
              <a:buNone/>
            </a:pPr>
            <a:r>
              <a:rPr lang="en-US" sz="2400" kern="0" spc="-34" dirty="0">
                <a:solidFill>
                  <a:srgbClr val="272525"/>
                </a:solidFill>
                <a:latin typeface="Inter" pitchFamily="34" charset="0"/>
                <a:ea typeface="Inter" pitchFamily="34" charset="-122"/>
                <a:cs typeface="Inter" pitchFamily="34" charset="-120"/>
              </a:rPr>
              <a:t>X-rays are a type of electromagnetic radiation that are used to create images of the inside of the body.</a:t>
            </a:r>
            <a:endParaRPr lang="en-US" sz="2400" dirty="0"/>
          </a:p>
        </p:txBody>
      </p:sp>
    </p:spTree>
    <p:extLst>
      <p:ext uri="{BB962C8B-B14F-4D97-AF65-F5344CB8AC3E}">
        <p14:creationId xmlns:p14="http://schemas.microsoft.com/office/powerpoint/2010/main" val="18973598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9" descr="Figure 3"/>
          <p:cNvPicPr>
            <a:picLocks noChangeAspect="1" noChangeArrowheads="1"/>
          </p:cNvPicPr>
          <p:nvPr/>
        </p:nvPicPr>
        <p:blipFill>
          <a:blip r:embed="rId2" cstate="print"/>
          <a:srcRect/>
          <a:stretch>
            <a:fillRect/>
          </a:stretch>
        </p:blipFill>
        <p:spPr bwMode="auto">
          <a:xfrm>
            <a:off x="6864637" y="4270664"/>
            <a:ext cx="4838129" cy="2119022"/>
          </a:xfrm>
          <a:prstGeom prst="rect">
            <a:avLst/>
          </a:prstGeom>
          <a:noFill/>
          <a:ln w="9525">
            <a:noFill/>
            <a:miter lim="800000"/>
            <a:headEnd/>
            <a:tailEnd/>
          </a:ln>
        </p:spPr>
      </p:pic>
      <p:sp>
        <p:nvSpPr>
          <p:cNvPr id="6" name="Rectangle 3"/>
          <p:cNvSpPr txBox="1">
            <a:spLocks noChangeArrowheads="1"/>
          </p:cNvSpPr>
          <p:nvPr/>
        </p:nvSpPr>
        <p:spPr bwMode="auto">
          <a:xfrm>
            <a:off x="474854" y="1403351"/>
            <a:ext cx="7275321" cy="1427163"/>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90000"/>
              <a:buBlip>
                <a:blip r:embed="rId3"/>
              </a:buBlip>
              <a:defRPr/>
            </a:pPr>
            <a:r>
              <a:rPr lang="sr-Latn-RS" sz="2800" dirty="0" smtClean="0"/>
              <a:t>Humans</a:t>
            </a:r>
            <a:r>
              <a:rPr lang="en-GB" sz="2800" dirty="0" smtClean="0"/>
              <a:t> </a:t>
            </a:r>
            <a:r>
              <a:rPr lang="en-GB" sz="2800" dirty="0"/>
              <a:t>does not have a sense with which he could register </a:t>
            </a:r>
            <a:r>
              <a:rPr lang="sr-Latn-RS" sz="2800" dirty="0" smtClean="0"/>
              <a:t>ionizing </a:t>
            </a:r>
            <a:r>
              <a:rPr lang="en-GB" sz="2800" dirty="0" smtClean="0"/>
              <a:t>radiation</a:t>
            </a:r>
            <a:endParaRPr lang="en-US" sz="3200" kern="0" dirty="0">
              <a:latin typeface="Calibri" panose="020F0502020204030204" pitchFamily="34" charset="0"/>
              <a:ea typeface="Cambria" panose="02040503050406030204" pitchFamily="18" charset="0"/>
              <a:cs typeface="Calibri" panose="020F0502020204030204" pitchFamily="34" charset="0"/>
            </a:endParaRPr>
          </a:p>
        </p:txBody>
      </p:sp>
      <p:pic>
        <p:nvPicPr>
          <p:cNvPr id="16390" name="Picture 10" descr="http://images.clipartpanda.com/sense-of-taste-clipart-9Tzr7GXTE.jpeg">
            <a:hlinkClick r:id="rId4"/>
          </p:cNvPr>
          <p:cNvPicPr>
            <a:picLocks noChangeAspect="1" noChangeArrowheads="1"/>
          </p:cNvPicPr>
          <p:nvPr/>
        </p:nvPicPr>
        <p:blipFill>
          <a:blip r:embed="rId5" cstate="print"/>
          <a:srcRect/>
          <a:stretch>
            <a:fillRect/>
          </a:stretch>
        </p:blipFill>
        <p:spPr bwMode="auto">
          <a:xfrm>
            <a:off x="7761096" y="1478756"/>
            <a:ext cx="3355671" cy="1887538"/>
          </a:xfrm>
          <a:prstGeom prst="rect">
            <a:avLst/>
          </a:prstGeom>
          <a:noFill/>
          <a:ln w="9525">
            <a:noFill/>
            <a:miter lim="800000"/>
            <a:headEnd/>
            <a:tailEnd/>
          </a:ln>
        </p:spPr>
      </p:pic>
      <p:sp>
        <p:nvSpPr>
          <p:cNvPr id="8" name="Rectangle 3"/>
          <p:cNvSpPr txBox="1">
            <a:spLocks noChangeArrowheads="1"/>
          </p:cNvSpPr>
          <p:nvPr/>
        </p:nvSpPr>
        <p:spPr bwMode="auto">
          <a:xfrm>
            <a:off x="650419" y="3486942"/>
            <a:ext cx="7099755" cy="1995488"/>
          </a:xfrm>
          <a:prstGeom prst="rect">
            <a:avLst/>
          </a:prstGeom>
          <a:noFill/>
          <a:ln w="9525">
            <a:noFill/>
            <a:miter lim="800000"/>
            <a:headEnd/>
            <a:tailEnd/>
          </a:ln>
          <a:effectLst/>
        </p:spPr>
        <p:txBody>
          <a:bodyPr/>
          <a:lstStyle/>
          <a:p>
            <a:pPr marL="342900" indent="-342900" eaLnBrk="0" hangingPunct="0">
              <a:spcBef>
                <a:spcPct val="20000"/>
              </a:spcBef>
              <a:buClr>
                <a:schemeClr val="hlink"/>
              </a:buClr>
              <a:buSzPct val="90000"/>
              <a:buBlip>
                <a:blip r:embed="rId3"/>
              </a:buBlip>
              <a:defRPr/>
            </a:pPr>
            <a:r>
              <a:rPr lang="en-GB" sz="2800" dirty="0"/>
              <a:t>It can only be registered with specially designed DETECTOR devices</a:t>
            </a:r>
            <a:endParaRPr lang="en-US" sz="3200" kern="0" dirty="0">
              <a:latin typeface="Calibri" panose="020F0502020204030204" pitchFamily="34" charset="0"/>
              <a:ea typeface="Cambria" panose="02040503050406030204" pitchFamily="18" charset="0"/>
              <a:cs typeface="Calibri" panose="020F0502020204030204" pitchFamily="34" charset="0"/>
            </a:endParaRPr>
          </a:p>
        </p:txBody>
      </p:sp>
      <p:sp>
        <p:nvSpPr>
          <p:cNvPr id="9" name="Text 2"/>
          <p:cNvSpPr/>
          <p:nvPr/>
        </p:nvSpPr>
        <p:spPr>
          <a:xfrm>
            <a:off x="4369820" y="294778"/>
            <a:ext cx="3588941" cy="526455"/>
          </a:xfrm>
          <a:prstGeom prst="rect">
            <a:avLst/>
          </a:prstGeom>
          <a:noFill/>
          <a:ln/>
        </p:spPr>
        <p:txBody>
          <a:bodyPr wrap="none" rtlCol="0" anchor="t"/>
          <a:lstStyle/>
          <a:p>
            <a:pPr>
              <a:lnSpc>
                <a:spcPts val="4146"/>
              </a:lnSpc>
            </a:pPr>
            <a:r>
              <a:rPr lang="en-US" sz="3317" b="1" kern="0" spc="-99" smtClean="0">
                <a:solidFill>
                  <a:srgbClr val="000000"/>
                </a:solidFill>
                <a:latin typeface="Inter" pitchFamily="34" charset="0"/>
                <a:ea typeface="Inter" pitchFamily="34" charset="-122"/>
                <a:cs typeface="Inter" pitchFamily="34" charset="-120"/>
              </a:rPr>
              <a:t>Ionizing Detectors</a:t>
            </a:r>
            <a:endParaRPr lang="en-US" sz="3317" dirty="0"/>
          </a:p>
        </p:txBody>
      </p:sp>
    </p:spTree>
    <p:extLst>
      <p:ext uri="{BB962C8B-B14F-4D97-AF65-F5344CB8AC3E}">
        <p14:creationId xmlns:p14="http://schemas.microsoft.com/office/powerpoint/2010/main" val="38950840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9" name="Rectangle 13"/>
          <p:cNvSpPr>
            <a:spLocks noChangeArrowheads="1"/>
          </p:cNvSpPr>
          <p:nvPr/>
        </p:nvSpPr>
        <p:spPr bwMode="auto">
          <a:xfrm>
            <a:off x="2438400" y="838200"/>
            <a:ext cx="3505200" cy="457200"/>
          </a:xfrm>
          <a:prstGeom prst="rect">
            <a:avLst/>
          </a:prstGeom>
          <a:noFill/>
          <a:ln w="9525">
            <a:noFill/>
            <a:miter lim="800000"/>
            <a:headEnd/>
            <a:tailEnd/>
          </a:ln>
          <a:effectLst/>
        </p:spPr>
        <p:txBody>
          <a:bodyPr>
            <a:spAutoFit/>
          </a:bodyPr>
          <a:lstStyle/>
          <a:p>
            <a:pPr algn="l" eaLnBrk="1" hangingPunct="1"/>
            <a:r>
              <a:rPr lang="sl-SI" sz="2400" b="1">
                <a:solidFill>
                  <a:srgbClr val="0000FF"/>
                </a:solidFill>
                <a:latin typeface="Times New Roman" pitchFamily="18" charset="0"/>
              </a:rPr>
              <a:t> </a:t>
            </a:r>
            <a:endParaRPr lang="en-US" sz="2400" b="1">
              <a:solidFill>
                <a:srgbClr val="0000FF"/>
              </a:solidFill>
              <a:latin typeface="Times New Roman" pitchFamily="18" charset="0"/>
            </a:endParaRPr>
          </a:p>
        </p:txBody>
      </p:sp>
      <p:sp>
        <p:nvSpPr>
          <p:cNvPr id="55310" name="Rectangle 14"/>
          <p:cNvSpPr>
            <a:spLocks noChangeArrowheads="1"/>
          </p:cNvSpPr>
          <p:nvPr/>
        </p:nvSpPr>
        <p:spPr bwMode="auto">
          <a:xfrm>
            <a:off x="5965825" y="3200400"/>
            <a:ext cx="260350" cy="457200"/>
          </a:xfrm>
          <a:prstGeom prst="rect">
            <a:avLst/>
          </a:prstGeom>
          <a:noFill/>
          <a:ln w="9525">
            <a:noFill/>
            <a:miter lim="800000"/>
            <a:headEnd/>
            <a:tailEnd/>
          </a:ln>
          <a:effectLst/>
        </p:spPr>
        <p:txBody>
          <a:bodyPr wrap="none">
            <a:spAutoFit/>
          </a:bodyPr>
          <a:lstStyle/>
          <a:p>
            <a:pPr algn="l" eaLnBrk="1" hangingPunct="1"/>
            <a:r>
              <a:rPr lang="sl-SI" sz="2400" b="1">
                <a:solidFill>
                  <a:srgbClr val="0000FF"/>
                </a:solidFill>
                <a:latin typeface="Times New Roman" pitchFamily="18" charset="0"/>
              </a:rPr>
              <a:t> </a:t>
            </a:r>
            <a:endParaRPr lang="en-US" sz="2400" b="1">
              <a:solidFill>
                <a:srgbClr val="0000FF"/>
              </a:solidFill>
              <a:latin typeface="Times New Roman" pitchFamily="18" charset="0"/>
            </a:endParaRPr>
          </a:p>
        </p:txBody>
      </p:sp>
      <p:sp>
        <p:nvSpPr>
          <p:cNvPr id="55311" name="Rectangle 15"/>
          <p:cNvSpPr>
            <a:spLocks noChangeArrowheads="1"/>
          </p:cNvSpPr>
          <p:nvPr/>
        </p:nvSpPr>
        <p:spPr bwMode="auto">
          <a:xfrm>
            <a:off x="1524000" y="3200400"/>
            <a:ext cx="9144000" cy="457200"/>
          </a:xfrm>
          <a:prstGeom prst="rect">
            <a:avLst/>
          </a:prstGeom>
          <a:noFill/>
          <a:ln w="9525">
            <a:noFill/>
            <a:miter lim="800000"/>
            <a:headEnd/>
            <a:tailEnd/>
          </a:ln>
          <a:effectLst/>
        </p:spPr>
        <p:txBody>
          <a:bodyPr>
            <a:spAutoFit/>
          </a:bodyPr>
          <a:lstStyle/>
          <a:p>
            <a:pPr algn="l"/>
            <a:r>
              <a:rPr lang="sl-SI" sz="2400" b="1">
                <a:solidFill>
                  <a:srgbClr val="0000FF"/>
                </a:solidFill>
                <a:latin typeface="Times New Roman" pitchFamily="18" charset="0"/>
              </a:rPr>
              <a:t> </a:t>
            </a:r>
            <a:endParaRPr lang="sl-SI" sz="2400">
              <a:latin typeface="Times New Roman" pitchFamily="18" charset="0"/>
            </a:endParaRPr>
          </a:p>
        </p:txBody>
      </p:sp>
      <p:sp>
        <p:nvSpPr>
          <p:cNvPr id="55312" name="Rectangle 16"/>
          <p:cNvSpPr>
            <a:spLocks noChangeArrowheads="1"/>
          </p:cNvSpPr>
          <p:nvPr/>
        </p:nvSpPr>
        <p:spPr bwMode="auto">
          <a:xfrm>
            <a:off x="1524000" y="3200400"/>
            <a:ext cx="9144000" cy="457200"/>
          </a:xfrm>
          <a:prstGeom prst="rect">
            <a:avLst/>
          </a:prstGeom>
          <a:noFill/>
          <a:ln w="9525">
            <a:noFill/>
            <a:miter lim="800000"/>
            <a:headEnd/>
            <a:tailEnd/>
          </a:ln>
          <a:effectLst/>
        </p:spPr>
        <p:txBody>
          <a:bodyPr>
            <a:spAutoFit/>
          </a:bodyPr>
          <a:lstStyle/>
          <a:p>
            <a:pPr algn="l"/>
            <a:r>
              <a:rPr lang="sl-SI" sz="2400" b="1">
                <a:solidFill>
                  <a:srgbClr val="0000FF"/>
                </a:solidFill>
                <a:latin typeface="Times New Roman" pitchFamily="18" charset="0"/>
              </a:rPr>
              <a:t> </a:t>
            </a:r>
            <a:endParaRPr lang="sl-SI" sz="2400">
              <a:latin typeface="Times New Roman" pitchFamily="18" charset="0"/>
            </a:endParaRPr>
          </a:p>
        </p:txBody>
      </p:sp>
      <p:pic>
        <p:nvPicPr>
          <p:cNvPr id="55314" name="Picture 18" descr="21tx ct++"/>
          <p:cNvPicPr>
            <a:picLocks noChangeAspect="1" noChangeArrowheads="1"/>
          </p:cNvPicPr>
          <p:nvPr/>
        </p:nvPicPr>
        <p:blipFill>
          <a:blip r:embed="rId2" cstate="print"/>
          <a:srcRect/>
          <a:stretch>
            <a:fillRect/>
          </a:stretch>
        </p:blipFill>
        <p:spPr bwMode="auto">
          <a:xfrm>
            <a:off x="7324723" y="3328132"/>
            <a:ext cx="4824883" cy="2480092"/>
          </a:xfrm>
          <a:prstGeom prst="rect">
            <a:avLst/>
          </a:prstGeom>
          <a:noFill/>
        </p:spPr>
      </p:pic>
      <p:sp>
        <p:nvSpPr>
          <p:cNvPr id="55315" name="Text Box 19"/>
          <p:cNvSpPr txBox="1">
            <a:spLocks noChangeArrowheads="1"/>
          </p:cNvSpPr>
          <p:nvPr/>
        </p:nvSpPr>
        <p:spPr bwMode="auto">
          <a:xfrm>
            <a:off x="2422526" y="879475"/>
            <a:ext cx="4359275" cy="457200"/>
          </a:xfrm>
          <a:prstGeom prst="rect">
            <a:avLst/>
          </a:prstGeom>
          <a:noFill/>
          <a:ln w="9525">
            <a:noFill/>
            <a:miter lim="800000"/>
            <a:headEnd/>
            <a:tailEnd/>
          </a:ln>
          <a:effectLst/>
        </p:spPr>
        <p:txBody>
          <a:bodyPr>
            <a:spAutoFit/>
          </a:bodyPr>
          <a:lstStyle/>
          <a:p>
            <a:pPr algn="l" eaLnBrk="1" hangingPunct="1"/>
            <a:endParaRPr lang="sr-Latn-CS" sz="2400" b="1" dirty="0">
              <a:solidFill>
                <a:srgbClr val="0000FF"/>
              </a:solidFill>
              <a:latin typeface="Tahoma" panose="020B0604030504040204" pitchFamily="34" charset="0"/>
              <a:ea typeface="Tahoma" panose="020B0604030504040204" pitchFamily="34" charset="0"/>
              <a:cs typeface="Tahoma" panose="020B0604030504040204" pitchFamily="34" charset="0"/>
            </a:endParaRPr>
          </a:p>
        </p:txBody>
      </p:sp>
      <p:sp>
        <p:nvSpPr>
          <p:cNvPr id="55316" name="Text Box 20"/>
          <p:cNvSpPr txBox="1">
            <a:spLocks noChangeArrowheads="1"/>
          </p:cNvSpPr>
          <p:nvPr/>
        </p:nvSpPr>
        <p:spPr bwMode="auto">
          <a:xfrm>
            <a:off x="312738" y="5808224"/>
            <a:ext cx="6202362" cy="461665"/>
          </a:xfrm>
          <a:prstGeom prst="rect">
            <a:avLst/>
          </a:prstGeom>
          <a:noFill/>
          <a:ln w="9525">
            <a:noFill/>
            <a:miter lim="800000"/>
            <a:headEnd/>
            <a:tailEnd/>
          </a:ln>
          <a:effectLst/>
        </p:spPr>
        <p:txBody>
          <a:bodyPr wrap="square">
            <a:spAutoFit/>
          </a:bodyPr>
          <a:lstStyle/>
          <a:p>
            <a:pPr algn="l" eaLnBrk="1" hangingPunct="1">
              <a:spcBef>
                <a:spcPct val="50000"/>
              </a:spcBef>
            </a:pPr>
            <a:r>
              <a:rPr lang="en-US" sz="2400" dirty="0"/>
              <a:t>A.M. Cormac, Sir </a:t>
            </a:r>
            <a:r>
              <a:rPr lang="en-US" sz="2400" dirty="0" err="1" smtClean="0"/>
              <a:t>G.N.Hounsfield</a:t>
            </a:r>
            <a:r>
              <a:rPr lang="sr-Latn-RS" sz="2400" dirty="0"/>
              <a:t> </a:t>
            </a:r>
            <a:r>
              <a:rPr lang="en-US" sz="2400" dirty="0" smtClean="0"/>
              <a:t>1979</a:t>
            </a:r>
            <a:endParaRPr lang="en-US" sz="2400" dirty="0"/>
          </a:p>
        </p:txBody>
      </p:sp>
      <p:sp>
        <p:nvSpPr>
          <p:cNvPr id="10" name="Title 1"/>
          <p:cNvSpPr>
            <a:spLocks noGrp="1"/>
          </p:cNvSpPr>
          <p:nvPr>
            <p:ph type="title"/>
          </p:nvPr>
        </p:nvSpPr>
        <p:spPr>
          <a:xfrm>
            <a:off x="1981200" y="152400"/>
            <a:ext cx="8229600" cy="790577"/>
          </a:xfrm>
        </p:spPr>
        <p:txBody>
          <a:bodyPr>
            <a:normAutofit/>
          </a:bodyPr>
          <a:lstStyle/>
          <a:p>
            <a:pPr marL="0" indent="0" algn="ctr">
              <a:lnSpc>
                <a:spcPts val="5333"/>
              </a:lnSpc>
              <a:buNone/>
            </a:pPr>
            <a:r>
              <a:rPr lang="en-US" sz="3600" b="1" kern="0" spc="-128" dirty="0">
                <a:solidFill>
                  <a:srgbClr val="000000"/>
                </a:solidFill>
                <a:latin typeface="Inter" pitchFamily="34" charset="0"/>
                <a:ea typeface="Inter" pitchFamily="34" charset="-122"/>
                <a:cs typeface="Inter" pitchFamily="34" charset="-120"/>
              </a:rPr>
              <a:t>MDCT Imaging</a:t>
            </a:r>
            <a:endParaRPr lang="en-US" sz="3600"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33800"/>
          <a:stretch/>
        </p:blipFill>
        <p:spPr>
          <a:xfrm>
            <a:off x="312738" y="3328132"/>
            <a:ext cx="6373812" cy="2480092"/>
          </a:xfrm>
          <a:prstGeom prst="rect">
            <a:avLst/>
          </a:prstGeom>
        </p:spPr>
      </p:pic>
      <p:sp>
        <p:nvSpPr>
          <p:cNvPr id="11" name="Text 4"/>
          <p:cNvSpPr/>
          <p:nvPr/>
        </p:nvSpPr>
        <p:spPr>
          <a:xfrm>
            <a:off x="379332" y="1387918"/>
            <a:ext cx="5596663" cy="1386840"/>
          </a:xfrm>
          <a:prstGeom prst="rect">
            <a:avLst/>
          </a:prstGeom>
          <a:noFill/>
          <a:ln/>
        </p:spPr>
        <p:txBody>
          <a:bodyPr wrap="square" rtlCol="0" anchor="t"/>
          <a:lstStyle/>
          <a:p>
            <a:pPr marL="0" indent="0" algn="l">
              <a:lnSpc>
                <a:spcPts val="2731"/>
              </a:lnSpc>
              <a:buNone/>
            </a:pPr>
            <a:r>
              <a:rPr lang="en-US" sz="2000" kern="0" spc="-34" dirty="0">
                <a:solidFill>
                  <a:srgbClr val="272525"/>
                </a:solidFill>
                <a:latin typeface="Inter" pitchFamily="34" charset="0"/>
                <a:ea typeface="Inter" pitchFamily="34" charset="-122"/>
                <a:cs typeface="Inter" pitchFamily="34" charset="-120"/>
              </a:rPr>
              <a:t>MDCT imaging is a type of computed tomography that uses multiple detectors to capture cross-sectional images of the body.</a:t>
            </a:r>
            <a:endParaRPr lang="en-US" sz="2000" dirty="0"/>
          </a:p>
        </p:txBody>
      </p:sp>
      <p:sp>
        <p:nvSpPr>
          <p:cNvPr id="12" name="Text 8"/>
          <p:cNvSpPr/>
          <p:nvPr/>
        </p:nvSpPr>
        <p:spPr>
          <a:xfrm>
            <a:off x="6686550" y="1361096"/>
            <a:ext cx="5103668" cy="1733550"/>
          </a:xfrm>
          <a:prstGeom prst="rect">
            <a:avLst/>
          </a:prstGeom>
          <a:noFill/>
          <a:ln/>
        </p:spPr>
        <p:txBody>
          <a:bodyPr wrap="square" rtlCol="0" anchor="t"/>
          <a:lstStyle/>
          <a:p>
            <a:pPr marL="0" indent="0" algn="l">
              <a:lnSpc>
                <a:spcPts val="2731"/>
              </a:lnSpc>
              <a:buNone/>
            </a:pPr>
            <a:r>
              <a:rPr lang="en-US" sz="2000" kern="0" spc="-34" dirty="0">
                <a:solidFill>
                  <a:srgbClr val="272525"/>
                </a:solidFill>
                <a:latin typeface="Inter" pitchFamily="34" charset="0"/>
                <a:ea typeface="Inter" pitchFamily="34" charset="-122"/>
                <a:cs typeface="Inter" pitchFamily="34" charset="-120"/>
              </a:rPr>
              <a:t>MDCT images are produced by rotating an x-ray tube around the body and using multiple detectors to measure the resulting x-rays. The images are then reconstructed using computer software.</a:t>
            </a:r>
            <a:endParaRPr lang="en-US" sz="2000" dirty="0"/>
          </a:p>
        </p:txBody>
      </p:sp>
    </p:spTree>
    <p:extLst>
      <p:ext uri="{BB962C8B-B14F-4D97-AF65-F5344CB8AC3E}">
        <p14:creationId xmlns:p14="http://schemas.microsoft.com/office/powerpoint/2010/main" val="20234382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WordArt 15"/>
          <p:cNvSpPr>
            <a:spLocks noChangeArrowheads="1" noChangeShapeType="1" noTextEdit="1"/>
          </p:cNvSpPr>
          <p:nvPr/>
        </p:nvSpPr>
        <p:spPr bwMode="auto">
          <a:xfrm>
            <a:off x="1689101" y="163513"/>
            <a:ext cx="8296275" cy="546100"/>
          </a:xfrm>
          <a:prstGeom prst="rect">
            <a:avLst/>
          </a:prstGeom>
        </p:spPr>
        <p:txBody>
          <a:bodyPr wrap="none" fromWordArt="1">
            <a:prstTxWarp prst="textPlain">
              <a:avLst>
                <a:gd name="adj" fmla="val 50000"/>
              </a:avLst>
            </a:prstTxWarp>
          </a:bodyPr>
          <a:lstStyle/>
          <a:p>
            <a:pPr algn="ctr"/>
            <a:endParaRPr lang="en-US" sz="3600" kern="10" dirty="0">
              <a:ln w="19050">
                <a:solidFill>
                  <a:srgbClr val="99CCFF"/>
                </a:solidFill>
                <a:round/>
                <a:headEnd/>
                <a:tailEnd/>
              </a:ln>
              <a:solidFill>
                <a:srgbClr val="FF0000"/>
              </a:solidFill>
              <a:effectLst>
                <a:outerShdw dist="35921" dir="2700000" algn="ctr" rotWithShape="0">
                  <a:srgbClr val="990000"/>
                </a:outerShdw>
              </a:effectLst>
              <a:latin typeface="Impact"/>
            </a:endParaRPr>
          </a:p>
        </p:txBody>
      </p:sp>
      <p:pic>
        <p:nvPicPr>
          <p:cNvPr id="49156" name="Picture 8" descr="Image result for linear accelerator varian"/>
          <p:cNvPicPr>
            <a:picLocks noChangeAspect="1" noChangeArrowheads="1"/>
          </p:cNvPicPr>
          <p:nvPr/>
        </p:nvPicPr>
        <p:blipFill>
          <a:blip r:embed="rId2" cstate="print"/>
          <a:srcRect/>
          <a:stretch>
            <a:fillRect/>
          </a:stretch>
        </p:blipFill>
        <p:spPr bwMode="auto">
          <a:xfrm>
            <a:off x="756429" y="3499764"/>
            <a:ext cx="3585646" cy="2559291"/>
          </a:xfrm>
          <a:prstGeom prst="rect">
            <a:avLst/>
          </a:prstGeom>
          <a:noFill/>
          <a:ln w="9525">
            <a:noFill/>
            <a:miter lim="800000"/>
            <a:headEnd/>
            <a:tailEnd/>
          </a:ln>
        </p:spPr>
      </p:pic>
      <p:pic>
        <p:nvPicPr>
          <p:cNvPr id="49157" name="Picture 10" descr="Image result for heavy ion therapy"/>
          <p:cNvPicPr>
            <a:picLocks noChangeAspect="1" noChangeArrowheads="1"/>
          </p:cNvPicPr>
          <p:nvPr/>
        </p:nvPicPr>
        <p:blipFill>
          <a:blip r:embed="rId3" cstate="print"/>
          <a:srcRect/>
          <a:stretch>
            <a:fillRect/>
          </a:stretch>
        </p:blipFill>
        <p:spPr bwMode="auto">
          <a:xfrm>
            <a:off x="7111856" y="3624176"/>
            <a:ext cx="3470939" cy="2310466"/>
          </a:xfrm>
          <a:prstGeom prst="rect">
            <a:avLst/>
          </a:prstGeom>
          <a:noFill/>
          <a:ln w="9525">
            <a:noFill/>
            <a:miter lim="800000"/>
            <a:headEnd/>
            <a:tailEnd/>
          </a:ln>
        </p:spPr>
      </p:pic>
      <p:sp>
        <p:nvSpPr>
          <p:cNvPr id="3" name="Rectangle 2"/>
          <p:cNvSpPr/>
          <p:nvPr/>
        </p:nvSpPr>
        <p:spPr>
          <a:xfrm>
            <a:off x="361236" y="264839"/>
            <a:ext cx="11399504" cy="584775"/>
          </a:xfrm>
          <a:prstGeom prst="rect">
            <a:avLst/>
          </a:prstGeom>
        </p:spPr>
        <p:txBody>
          <a:bodyPr wrap="square">
            <a:spAutoFit/>
          </a:bodyPr>
          <a:lstStyle/>
          <a:p>
            <a:pPr algn="ctr"/>
            <a:r>
              <a:rPr lang="en-US" sz="3200" b="1" kern="0" spc="-115" dirty="0">
                <a:solidFill>
                  <a:srgbClr val="000000"/>
                </a:solidFill>
                <a:latin typeface="Inter" pitchFamily="34" charset="0"/>
                <a:ea typeface="Inter" pitchFamily="34" charset="-122"/>
                <a:cs typeface="Inter" pitchFamily="34" charset="-120"/>
              </a:rPr>
              <a:t>Linear Accelerator (LINAC)</a:t>
            </a:r>
            <a:endParaRPr lang="ru-RU" sz="3200" dirty="0">
              <a:latin typeface="Tahoma" pitchFamily="34" charset="0"/>
              <a:ea typeface="Tahoma" pitchFamily="34" charset="0"/>
              <a:cs typeface="Tahoma" pitchFamily="34" charset="0"/>
            </a:endParaRPr>
          </a:p>
        </p:txBody>
      </p:sp>
      <p:sp>
        <p:nvSpPr>
          <p:cNvPr id="7" name="TextBox 6"/>
          <p:cNvSpPr txBox="1"/>
          <p:nvPr/>
        </p:nvSpPr>
        <p:spPr>
          <a:xfrm>
            <a:off x="756429" y="6059055"/>
            <a:ext cx="2523127" cy="369332"/>
          </a:xfrm>
          <a:prstGeom prst="rect">
            <a:avLst/>
          </a:prstGeom>
          <a:noFill/>
        </p:spPr>
        <p:txBody>
          <a:bodyPr wrap="none" rtlCol="0">
            <a:spAutoFit/>
          </a:bodyPr>
          <a:lstStyle/>
          <a:p>
            <a:r>
              <a:rPr lang="sr-Latn-RS" dirty="0" smtClean="0"/>
              <a:t>LINAC, Y knife, X knife</a:t>
            </a:r>
            <a:endParaRPr lang="en-US" dirty="0"/>
          </a:p>
        </p:txBody>
      </p:sp>
      <p:sp>
        <p:nvSpPr>
          <p:cNvPr id="8" name="Text 6"/>
          <p:cNvSpPr/>
          <p:nvPr/>
        </p:nvSpPr>
        <p:spPr>
          <a:xfrm>
            <a:off x="685111" y="1434197"/>
            <a:ext cx="5375877" cy="2482215"/>
          </a:xfrm>
          <a:prstGeom prst="rect">
            <a:avLst/>
          </a:prstGeom>
          <a:noFill/>
          <a:ln/>
        </p:spPr>
        <p:txBody>
          <a:bodyPr wrap="square" rtlCol="0" anchor="t"/>
          <a:lstStyle/>
          <a:p>
            <a:pPr marL="0" indent="0">
              <a:lnSpc>
                <a:spcPts val="2443"/>
              </a:lnSpc>
              <a:buNone/>
            </a:pPr>
            <a:r>
              <a:rPr lang="en-US" sz="2000" kern="0" spc="-31" dirty="0">
                <a:solidFill>
                  <a:srgbClr val="272525"/>
                </a:solidFill>
                <a:latin typeface="Inter" pitchFamily="34" charset="0"/>
                <a:ea typeface="Inter" pitchFamily="34" charset="-122"/>
                <a:cs typeface="Inter" pitchFamily="34" charset="-120"/>
              </a:rPr>
              <a:t>Linear accelerators are used to deliver high-energy radiation to cancerous tissue while sparing surrounding healthy tissue. The machines use electricity to accelerate electrons to near-light speeds, which creates high-energy photons that can penetrate tissue.</a:t>
            </a:r>
            <a:endParaRPr lang="en-US" sz="2000" dirty="0"/>
          </a:p>
        </p:txBody>
      </p:sp>
      <p:sp>
        <p:nvSpPr>
          <p:cNvPr id="9" name="Text 10"/>
          <p:cNvSpPr/>
          <p:nvPr/>
        </p:nvSpPr>
        <p:spPr>
          <a:xfrm>
            <a:off x="6384863" y="1395219"/>
            <a:ext cx="5375877" cy="1551384"/>
          </a:xfrm>
          <a:prstGeom prst="rect">
            <a:avLst/>
          </a:prstGeom>
          <a:noFill/>
          <a:ln/>
        </p:spPr>
        <p:txBody>
          <a:bodyPr wrap="square" rtlCol="0" anchor="t"/>
          <a:lstStyle/>
          <a:p>
            <a:pPr marL="0" indent="0">
              <a:lnSpc>
                <a:spcPts val="2443"/>
              </a:lnSpc>
              <a:buNone/>
            </a:pPr>
            <a:r>
              <a:rPr lang="en-US" sz="2000" kern="0" spc="-31" dirty="0">
                <a:solidFill>
                  <a:srgbClr val="272525"/>
                </a:solidFill>
                <a:latin typeface="Inter" pitchFamily="34" charset="0"/>
                <a:ea typeface="Inter" pitchFamily="34" charset="-122"/>
                <a:cs typeface="Inter" pitchFamily="34" charset="-120"/>
              </a:rPr>
              <a:t>LINACs are used for external beam radiation therapy to treat cancerous tumors throughout the body, including the lung, prostate, breast, and head and neck.</a:t>
            </a:r>
            <a:endParaRPr lang="en-US" sz="2000" dirty="0"/>
          </a:p>
        </p:txBody>
      </p:sp>
    </p:spTree>
    <p:extLst>
      <p:ext uri="{BB962C8B-B14F-4D97-AF65-F5344CB8AC3E}">
        <p14:creationId xmlns:p14="http://schemas.microsoft.com/office/powerpoint/2010/main" val="42018384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74460" y="0"/>
            <a:ext cx="7474228" cy="6858000"/>
          </a:xfrm>
          <a:prstGeom prst="rect">
            <a:avLst/>
          </a:prstGeom>
        </p:spPr>
      </p:pic>
    </p:spTree>
    <p:extLst>
      <p:ext uri="{BB962C8B-B14F-4D97-AF65-F5344CB8AC3E}">
        <p14:creationId xmlns:p14="http://schemas.microsoft.com/office/powerpoint/2010/main" val="168237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6"/>
          <p:cNvSpPr txBox="1">
            <a:spLocks noChangeArrowheads="1"/>
          </p:cNvSpPr>
          <p:nvPr/>
        </p:nvSpPr>
        <p:spPr bwMode="auto">
          <a:xfrm>
            <a:off x="-330488" y="2932692"/>
            <a:ext cx="8442325" cy="726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algn="ctr">
              <a:lnSpc>
                <a:spcPts val="5333"/>
              </a:lnSpc>
              <a:buNone/>
            </a:pPr>
            <a:r>
              <a:rPr lang="en-US" sz="4000" b="1" kern="0" spc="-128" dirty="0">
                <a:solidFill>
                  <a:srgbClr val="000000"/>
                </a:solidFill>
                <a:latin typeface="Inter" pitchFamily="34" charset="0"/>
                <a:ea typeface="Inter" pitchFamily="34" charset="-122"/>
                <a:cs typeface="Inter" pitchFamily="34" charset="-120"/>
              </a:rPr>
              <a:t>Gamma Camera Imaging</a:t>
            </a:r>
            <a:endParaRPr lang="en-US" sz="4000" dirty="0"/>
          </a:p>
        </p:txBody>
      </p:sp>
      <p:pic>
        <p:nvPicPr>
          <p:cNvPr id="3" name="Image 0" descr="preencoded.png"/>
          <p:cNvPicPr>
            <a:picLocks noChangeAspect="1"/>
          </p:cNvPicPr>
          <p:nvPr/>
        </p:nvPicPr>
        <p:blipFill>
          <a:blip r:embed="rId2" cstate="print"/>
          <a:stretch>
            <a:fillRect/>
          </a:stretch>
        </p:blipFill>
        <p:spPr>
          <a:xfrm>
            <a:off x="7606145" y="-20783"/>
            <a:ext cx="4585855" cy="6878783"/>
          </a:xfrm>
          <a:prstGeom prst="rect">
            <a:avLst/>
          </a:prstGeom>
        </p:spPr>
      </p:pic>
    </p:spTree>
    <p:extLst>
      <p:ext uri="{BB962C8B-B14F-4D97-AF65-F5344CB8AC3E}">
        <p14:creationId xmlns:p14="http://schemas.microsoft.com/office/powerpoint/2010/main" val="1246807138"/>
      </p:ext>
    </p:extLst>
  </p:cSld>
  <p:clrMapOvr>
    <a:masterClrMapping/>
  </p:clrMapOvr>
  <mc:AlternateContent xmlns:mc="http://schemas.openxmlformats.org/markup-compatibility/2006" xmlns:p14="http://schemas.microsoft.com/office/powerpoint/2010/main">
    <mc:Choice Requires="p14">
      <p:transition spd="slow" p14:dur="2000" advTm="18163"/>
    </mc:Choice>
    <mc:Fallback xmlns="">
      <p:transition spd="slow" advTm="18163"/>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3881587" y="365422"/>
            <a:ext cx="4815781" cy="570707"/>
          </a:xfrm>
          <a:prstGeom prst="rect">
            <a:avLst/>
          </a:prstGeom>
          <a:noFill/>
          <a:ln/>
        </p:spPr>
        <p:txBody>
          <a:bodyPr wrap="none" rtlCol="0" anchor="t"/>
          <a:lstStyle/>
          <a:p>
            <a:pPr>
              <a:lnSpc>
                <a:spcPts val="4494"/>
              </a:lnSpc>
            </a:pPr>
            <a:r>
              <a:rPr lang="en-US" sz="3595" b="1" kern="0" spc="-107" dirty="0">
                <a:solidFill>
                  <a:srgbClr val="000000"/>
                </a:solidFill>
                <a:latin typeface="Inter" pitchFamily="34" charset="0"/>
                <a:ea typeface="Inter" pitchFamily="34" charset="-122"/>
                <a:cs typeface="Inter" pitchFamily="34" charset="-120"/>
              </a:rPr>
              <a:t>Principles of Operation</a:t>
            </a:r>
            <a:endParaRPr lang="en-US" sz="3595" dirty="0"/>
          </a:p>
        </p:txBody>
      </p:sp>
      <p:sp>
        <p:nvSpPr>
          <p:cNvPr id="5" name="Shape 3"/>
          <p:cNvSpPr/>
          <p:nvPr/>
        </p:nvSpPr>
        <p:spPr>
          <a:xfrm>
            <a:off x="1758553" y="3604717"/>
            <a:ext cx="9885935" cy="36513"/>
          </a:xfrm>
          <a:prstGeom prst="rect">
            <a:avLst/>
          </a:prstGeom>
          <a:solidFill>
            <a:srgbClr val="B5B7E3"/>
          </a:solidFill>
          <a:ln/>
        </p:spPr>
      </p:sp>
      <p:sp>
        <p:nvSpPr>
          <p:cNvPr id="6" name="Shape 4"/>
          <p:cNvSpPr/>
          <p:nvPr/>
        </p:nvSpPr>
        <p:spPr>
          <a:xfrm>
            <a:off x="3863380" y="3604717"/>
            <a:ext cx="45719" cy="639168"/>
          </a:xfrm>
          <a:prstGeom prst="rect">
            <a:avLst/>
          </a:prstGeom>
          <a:solidFill>
            <a:srgbClr val="B5B7E3"/>
          </a:solidFill>
          <a:ln/>
        </p:spPr>
      </p:sp>
      <p:sp>
        <p:nvSpPr>
          <p:cNvPr id="7" name="Shape 5"/>
          <p:cNvSpPr/>
          <p:nvPr/>
        </p:nvSpPr>
        <p:spPr>
          <a:xfrm>
            <a:off x="3676253" y="3399333"/>
            <a:ext cx="468223" cy="410865"/>
          </a:xfrm>
          <a:prstGeom prst="roundRect">
            <a:avLst>
              <a:gd name="adj" fmla="val 20002"/>
            </a:avLst>
          </a:prstGeom>
          <a:solidFill>
            <a:srgbClr val="DADBF1"/>
          </a:solidFill>
          <a:ln w="13692">
            <a:solidFill>
              <a:srgbClr val="B5B7E3"/>
            </a:solidFill>
            <a:prstDash val="solid"/>
          </a:ln>
        </p:spPr>
      </p:sp>
      <p:sp>
        <p:nvSpPr>
          <p:cNvPr id="8" name="Text 6"/>
          <p:cNvSpPr/>
          <p:nvPr/>
        </p:nvSpPr>
        <p:spPr>
          <a:xfrm>
            <a:off x="3813572" y="3433565"/>
            <a:ext cx="155132" cy="342404"/>
          </a:xfrm>
          <a:prstGeom prst="rect">
            <a:avLst/>
          </a:prstGeom>
          <a:noFill/>
          <a:ln/>
        </p:spPr>
        <p:txBody>
          <a:bodyPr wrap="none" rtlCol="0" anchor="t"/>
          <a:lstStyle/>
          <a:p>
            <a:pPr algn="ctr">
              <a:lnSpc>
                <a:spcPts val="2697"/>
              </a:lnSpc>
            </a:pPr>
            <a:r>
              <a:rPr lang="en-US" sz="2800" b="1" kern="0" spc="-29" dirty="0">
                <a:solidFill>
                  <a:srgbClr val="272525"/>
                </a:solidFill>
                <a:latin typeface="Inter" pitchFamily="34" charset="0"/>
                <a:ea typeface="Inter" pitchFamily="34" charset="-122"/>
                <a:cs typeface="Inter" pitchFamily="34" charset="-120"/>
              </a:rPr>
              <a:t>1</a:t>
            </a:r>
            <a:endParaRPr lang="en-US" sz="2800" dirty="0"/>
          </a:p>
        </p:txBody>
      </p:sp>
      <p:sp>
        <p:nvSpPr>
          <p:cNvPr id="9" name="Text 7"/>
          <p:cNvSpPr/>
          <p:nvPr/>
        </p:nvSpPr>
        <p:spPr>
          <a:xfrm>
            <a:off x="2727424" y="4426545"/>
            <a:ext cx="2630573" cy="285353"/>
          </a:xfrm>
          <a:prstGeom prst="rect">
            <a:avLst/>
          </a:prstGeom>
          <a:noFill/>
          <a:ln/>
        </p:spPr>
        <p:txBody>
          <a:bodyPr wrap="none" rtlCol="0" anchor="t"/>
          <a:lstStyle/>
          <a:p>
            <a:pPr algn="ctr">
              <a:lnSpc>
                <a:spcPts val="2247"/>
              </a:lnSpc>
            </a:pPr>
            <a:r>
              <a:rPr lang="en-US" sz="2000" b="1" kern="0" spc="-54" dirty="0">
                <a:solidFill>
                  <a:srgbClr val="272525"/>
                </a:solidFill>
                <a:latin typeface="Inter" pitchFamily="34" charset="0"/>
                <a:ea typeface="Inter" pitchFamily="34" charset="-122"/>
                <a:cs typeface="Inter" pitchFamily="34" charset="-120"/>
              </a:rPr>
              <a:t>Gamma Ray Detection</a:t>
            </a:r>
            <a:endParaRPr lang="en-US" sz="2000" dirty="0"/>
          </a:p>
        </p:txBody>
      </p:sp>
      <p:sp>
        <p:nvSpPr>
          <p:cNvPr id="10" name="Text 8"/>
          <p:cNvSpPr/>
          <p:nvPr/>
        </p:nvSpPr>
        <p:spPr>
          <a:xfrm>
            <a:off x="1289952" y="4860232"/>
            <a:ext cx="4600665" cy="1168797"/>
          </a:xfrm>
          <a:prstGeom prst="rect">
            <a:avLst/>
          </a:prstGeom>
          <a:noFill/>
          <a:ln/>
        </p:spPr>
        <p:txBody>
          <a:bodyPr wrap="square" rtlCol="0" anchor="t"/>
          <a:lstStyle/>
          <a:p>
            <a:pPr algn="just">
              <a:lnSpc>
                <a:spcPts val="2301"/>
              </a:lnSpc>
            </a:pPr>
            <a:r>
              <a:rPr lang="en-US" sz="2000" kern="0" spc="-29" dirty="0">
                <a:solidFill>
                  <a:srgbClr val="272525"/>
                </a:solidFill>
                <a:latin typeface="Inter" pitchFamily="34" charset="0"/>
                <a:ea typeface="Inter" pitchFamily="34" charset="-122"/>
                <a:cs typeface="Inter" pitchFamily="34" charset="-120"/>
              </a:rPr>
              <a:t>The camera detects gamma rays emitted from the patient's body after being administered with a radioactive tracer. These rays are typically in the 100 keV to 2 MeV range.</a:t>
            </a:r>
            <a:endParaRPr lang="en-US" sz="2000" dirty="0"/>
          </a:p>
        </p:txBody>
      </p:sp>
      <p:sp>
        <p:nvSpPr>
          <p:cNvPr id="11" name="Shape 9"/>
          <p:cNvSpPr/>
          <p:nvPr/>
        </p:nvSpPr>
        <p:spPr>
          <a:xfrm>
            <a:off x="6077744" y="2965549"/>
            <a:ext cx="45719" cy="639168"/>
          </a:xfrm>
          <a:prstGeom prst="rect">
            <a:avLst/>
          </a:prstGeom>
          <a:solidFill>
            <a:srgbClr val="B5B7E3"/>
          </a:solidFill>
          <a:ln/>
        </p:spPr>
      </p:sp>
      <p:sp>
        <p:nvSpPr>
          <p:cNvPr id="12" name="Shape 10"/>
          <p:cNvSpPr/>
          <p:nvPr/>
        </p:nvSpPr>
        <p:spPr>
          <a:xfrm>
            <a:off x="5890618" y="3399333"/>
            <a:ext cx="468223" cy="410865"/>
          </a:xfrm>
          <a:prstGeom prst="roundRect">
            <a:avLst>
              <a:gd name="adj" fmla="val 20002"/>
            </a:avLst>
          </a:prstGeom>
          <a:solidFill>
            <a:srgbClr val="DADBF1"/>
          </a:solidFill>
          <a:ln w="13692">
            <a:solidFill>
              <a:srgbClr val="B5B7E3"/>
            </a:solidFill>
            <a:prstDash val="solid"/>
          </a:ln>
        </p:spPr>
      </p:sp>
      <p:sp>
        <p:nvSpPr>
          <p:cNvPr id="13" name="Text 11"/>
          <p:cNvSpPr/>
          <p:nvPr/>
        </p:nvSpPr>
        <p:spPr>
          <a:xfrm>
            <a:off x="6015236" y="3433565"/>
            <a:ext cx="184078" cy="342404"/>
          </a:xfrm>
          <a:prstGeom prst="rect">
            <a:avLst/>
          </a:prstGeom>
          <a:noFill/>
          <a:ln/>
        </p:spPr>
        <p:txBody>
          <a:bodyPr wrap="none" rtlCol="0" anchor="t"/>
          <a:lstStyle/>
          <a:p>
            <a:pPr algn="ctr">
              <a:lnSpc>
                <a:spcPts val="2697"/>
              </a:lnSpc>
            </a:pPr>
            <a:r>
              <a:rPr lang="en-US" sz="2800" b="1" kern="0" spc="-29" dirty="0">
                <a:solidFill>
                  <a:srgbClr val="272525"/>
                </a:solidFill>
                <a:latin typeface="Inter" pitchFamily="34" charset="0"/>
                <a:ea typeface="Inter" pitchFamily="34" charset="-122"/>
                <a:cs typeface="Inter" pitchFamily="34" charset="-120"/>
              </a:rPr>
              <a:t>2</a:t>
            </a:r>
            <a:endParaRPr lang="en-US" sz="2800" dirty="0"/>
          </a:p>
        </p:txBody>
      </p:sp>
      <p:sp>
        <p:nvSpPr>
          <p:cNvPr id="14" name="Text 12"/>
          <p:cNvSpPr/>
          <p:nvPr/>
        </p:nvSpPr>
        <p:spPr>
          <a:xfrm>
            <a:off x="4955481" y="1438374"/>
            <a:ext cx="2599366" cy="285353"/>
          </a:xfrm>
          <a:prstGeom prst="rect">
            <a:avLst/>
          </a:prstGeom>
          <a:noFill/>
          <a:ln/>
        </p:spPr>
        <p:txBody>
          <a:bodyPr wrap="none" rtlCol="0" anchor="t"/>
          <a:lstStyle/>
          <a:p>
            <a:pPr algn="ctr">
              <a:lnSpc>
                <a:spcPts val="2247"/>
              </a:lnSpc>
            </a:pPr>
            <a:r>
              <a:rPr lang="en-US" sz="2000" b="1" kern="0" spc="-54" dirty="0">
                <a:solidFill>
                  <a:srgbClr val="272525"/>
                </a:solidFill>
                <a:latin typeface="Inter" pitchFamily="34" charset="0"/>
                <a:ea typeface="Inter" pitchFamily="34" charset="-122"/>
                <a:cs typeface="Inter" pitchFamily="34" charset="-120"/>
              </a:rPr>
              <a:t>Scintillation Detection</a:t>
            </a:r>
            <a:endParaRPr lang="en-US" sz="2000" dirty="0"/>
          </a:p>
        </p:txBody>
      </p:sp>
      <p:sp>
        <p:nvSpPr>
          <p:cNvPr id="15" name="Text 13"/>
          <p:cNvSpPr/>
          <p:nvPr/>
        </p:nvSpPr>
        <p:spPr>
          <a:xfrm>
            <a:off x="4155480" y="1906290"/>
            <a:ext cx="4422846" cy="876598"/>
          </a:xfrm>
          <a:prstGeom prst="rect">
            <a:avLst/>
          </a:prstGeom>
          <a:noFill/>
          <a:ln/>
        </p:spPr>
        <p:txBody>
          <a:bodyPr wrap="square" rtlCol="0" anchor="t"/>
          <a:lstStyle/>
          <a:p>
            <a:pPr algn="just">
              <a:lnSpc>
                <a:spcPts val="2301"/>
              </a:lnSpc>
            </a:pPr>
            <a:r>
              <a:rPr lang="en-US" sz="2000" kern="0" spc="-29" dirty="0">
                <a:solidFill>
                  <a:srgbClr val="272525"/>
                </a:solidFill>
                <a:latin typeface="Inter" pitchFamily="34" charset="0"/>
                <a:ea typeface="Inter" pitchFamily="34" charset="-122"/>
                <a:cs typeface="Inter" pitchFamily="34" charset="-120"/>
              </a:rPr>
              <a:t>The detector converts gamma rays into visible light, which is captured by the camera to form an image of the organ or tissue being studied.</a:t>
            </a:r>
            <a:endParaRPr lang="en-US" sz="2000" dirty="0"/>
          </a:p>
        </p:txBody>
      </p:sp>
      <p:sp>
        <p:nvSpPr>
          <p:cNvPr id="16" name="Shape 14"/>
          <p:cNvSpPr/>
          <p:nvPr/>
        </p:nvSpPr>
        <p:spPr>
          <a:xfrm>
            <a:off x="8292108" y="3604717"/>
            <a:ext cx="45719" cy="639168"/>
          </a:xfrm>
          <a:prstGeom prst="rect">
            <a:avLst/>
          </a:prstGeom>
          <a:solidFill>
            <a:srgbClr val="B5B7E3"/>
          </a:solidFill>
          <a:ln/>
        </p:spPr>
      </p:sp>
      <p:sp>
        <p:nvSpPr>
          <p:cNvPr id="17" name="Shape 15"/>
          <p:cNvSpPr/>
          <p:nvPr/>
        </p:nvSpPr>
        <p:spPr>
          <a:xfrm>
            <a:off x="8104981" y="3399333"/>
            <a:ext cx="468223" cy="410865"/>
          </a:xfrm>
          <a:prstGeom prst="roundRect">
            <a:avLst>
              <a:gd name="adj" fmla="val 20002"/>
            </a:avLst>
          </a:prstGeom>
          <a:solidFill>
            <a:srgbClr val="DADBF1"/>
          </a:solidFill>
          <a:ln w="13692">
            <a:solidFill>
              <a:srgbClr val="B5B7E3"/>
            </a:solidFill>
            <a:prstDash val="solid"/>
          </a:ln>
        </p:spPr>
      </p:sp>
      <p:sp>
        <p:nvSpPr>
          <p:cNvPr id="18" name="Text 16"/>
          <p:cNvSpPr/>
          <p:nvPr/>
        </p:nvSpPr>
        <p:spPr>
          <a:xfrm>
            <a:off x="8223249" y="3433565"/>
            <a:ext cx="198551" cy="342404"/>
          </a:xfrm>
          <a:prstGeom prst="rect">
            <a:avLst/>
          </a:prstGeom>
          <a:noFill/>
          <a:ln/>
        </p:spPr>
        <p:txBody>
          <a:bodyPr wrap="none" rtlCol="0" anchor="t"/>
          <a:lstStyle/>
          <a:p>
            <a:pPr algn="ctr">
              <a:lnSpc>
                <a:spcPts val="2697"/>
              </a:lnSpc>
            </a:pPr>
            <a:r>
              <a:rPr lang="en-US" sz="2800" b="1" kern="0" spc="-29" dirty="0">
                <a:solidFill>
                  <a:srgbClr val="272525"/>
                </a:solidFill>
                <a:latin typeface="Inter" pitchFamily="34" charset="0"/>
                <a:ea typeface="Inter" pitchFamily="34" charset="-122"/>
                <a:cs typeface="Inter" pitchFamily="34" charset="-120"/>
              </a:rPr>
              <a:t>3</a:t>
            </a:r>
            <a:endParaRPr lang="en-US" sz="2800" dirty="0"/>
          </a:p>
        </p:txBody>
      </p:sp>
      <p:sp>
        <p:nvSpPr>
          <p:cNvPr id="19" name="Text 17"/>
          <p:cNvSpPr/>
          <p:nvPr/>
        </p:nvSpPr>
        <p:spPr>
          <a:xfrm>
            <a:off x="7165975" y="4426545"/>
            <a:ext cx="2608298" cy="285353"/>
          </a:xfrm>
          <a:prstGeom prst="rect">
            <a:avLst/>
          </a:prstGeom>
          <a:noFill/>
          <a:ln/>
        </p:spPr>
        <p:txBody>
          <a:bodyPr wrap="none" rtlCol="0" anchor="t"/>
          <a:lstStyle/>
          <a:p>
            <a:pPr algn="ctr">
              <a:lnSpc>
                <a:spcPts val="2247"/>
              </a:lnSpc>
            </a:pPr>
            <a:r>
              <a:rPr lang="en-US" sz="2000" b="1" kern="0" spc="-54" dirty="0">
                <a:solidFill>
                  <a:srgbClr val="272525"/>
                </a:solidFill>
                <a:latin typeface="Inter" pitchFamily="34" charset="0"/>
                <a:ea typeface="Inter" pitchFamily="34" charset="-122"/>
                <a:cs typeface="Inter" pitchFamily="34" charset="-120"/>
              </a:rPr>
              <a:t>Image Reconstruction</a:t>
            </a:r>
            <a:endParaRPr lang="en-US" sz="2000" dirty="0"/>
          </a:p>
        </p:txBody>
      </p:sp>
      <p:sp>
        <p:nvSpPr>
          <p:cNvPr id="20" name="Text 18"/>
          <p:cNvSpPr/>
          <p:nvPr/>
        </p:nvSpPr>
        <p:spPr>
          <a:xfrm>
            <a:off x="6701520" y="4832254"/>
            <a:ext cx="5088698" cy="1460996"/>
          </a:xfrm>
          <a:prstGeom prst="rect">
            <a:avLst/>
          </a:prstGeom>
          <a:noFill/>
          <a:ln/>
        </p:spPr>
        <p:txBody>
          <a:bodyPr wrap="square" rtlCol="0" anchor="t"/>
          <a:lstStyle/>
          <a:p>
            <a:pPr algn="just">
              <a:lnSpc>
                <a:spcPts val="2301"/>
              </a:lnSpc>
            </a:pPr>
            <a:r>
              <a:rPr lang="en-US" sz="2000" kern="0" spc="-29" dirty="0">
                <a:solidFill>
                  <a:srgbClr val="272525"/>
                </a:solidFill>
                <a:latin typeface="Inter" pitchFamily="34" charset="0"/>
                <a:ea typeface="Inter" pitchFamily="34" charset="-122"/>
                <a:cs typeface="Inter" pitchFamily="34" charset="-120"/>
              </a:rPr>
              <a:t>The camera uses sophisticated algorithms to convert the detected light into a high resolution 2D or 3D image. This information is then analyzed by physicians to make a diagnosis or determine treatment options.</a:t>
            </a:r>
            <a:endParaRPr lang="en-US" sz="2000" dirty="0"/>
          </a:p>
        </p:txBody>
      </p:sp>
    </p:spTree>
    <p:extLst>
      <p:ext uri="{BB962C8B-B14F-4D97-AF65-F5344CB8AC3E}">
        <p14:creationId xmlns:p14="http://schemas.microsoft.com/office/powerpoint/2010/main" val="2243879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3017640" y="356395"/>
            <a:ext cx="3219351" cy="405011"/>
          </a:xfrm>
          <a:prstGeom prst="rect">
            <a:avLst/>
          </a:prstGeom>
          <a:noFill/>
          <a:ln/>
        </p:spPr>
        <p:txBody>
          <a:bodyPr wrap="none" rtlCol="0" anchor="t"/>
          <a:lstStyle/>
          <a:p>
            <a:pPr>
              <a:lnSpc>
                <a:spcPts val="3189"/>
              </a:lnSpc>
            </a:pPr>
            <a:r>
              <a:rPr lang="sr-Latn-RS" sz="3600" b="1" kern="0" spc="-77" dirty="0" err="1" smtClean="0">
                <a:solidFill>
                  <a:srgbClr val="000000"/>
                </a:solidFill>
                <a:latin typeface="Inter" pitchFamily="34" charset="0"/>
                <a:ea typeface="Inter" pitchFamily="34" charset="-122"/>
                <a:cs typeface="Inter" pitchFamily="34" charset="-120"/>
              </a:rPr>
              <a:t>Gamma</a:t>
            </a:r>
            <a:r>
              <a:rPr lang="sr-Latn-RS" sz="3600" b="1" kern="0" spc="-77" dirty="0" smtClean="0">
                <a:solidFill>
                  <a:srgbClr val="000000"/>
                </a:solidFill>
                <a:latin typeface="Inter" pitchFamily="34" charset="0"/>
                <a:ea typeface="Inter" pitchFamily="34" charset="-122"/>
                <a:cs typeface="Inter" pitchFamily="34" charset="-120"/>
              </a:rPr>
              <a:t> </a:t>
            </a:r>
            <a:r>
              <a:rPr lang="en-US" sz="3600" b="1" kern="0" spc="-77" dirty="0" smtClean="0">
                <a:solidFill>
                  <a:srgbClr val="000000"/>
                </a:solidFill>
                <a:latin typeface="Inter" pitchFamily="34" charset="0"/>
                <a:ea typeface="Inter" pitchFamily="34" charset="-122"/>
                <a:cs typeface="Inter" pitchFamily="34" charset="-120"/>
              </a:rPr>
              <a:t>Camera </a:t>
            </a:r>
            <a:r>
              <a:rPr lang="en-US" sz="3600" b="1" kern="0" spc="-77" dirty="0">
                <a:solidFill>
                  <a:srgbClr val="000000"/>
                </a:solidFill>
                <a:latin typeface="Inter" pitchFamily="34" charset="0"/>
                <a:ea typeface="Inter" pitchFamily="34" charset="-122"/>
                <a:cs typeface="Inter" pitchFamily="34" charset="-120"/>
              </a:rPr>
              <a:t>Components</a:t>
            </a:r>
            <a:endParaRPr lang="en-US" sz="3600" dirty="0"/>
          </a:p>
        </p:txBody>
      </p:sp>
      <p:sp>
        <p:nvSpPr>
          <p:cNvPr id="6" name="Text 3"/>
          <p:cNvSpPr/>
          <p:nvPr/>
        </p:nvSpPr>
        <p:spPr>
          <a:xfrm>
            <a:off x="4655314" y="1376596"/>
            <a:ext cx="1581677" cy="202506"/>
          </a:xfrm>
          <a:prstGeom prst="rect">
            <a:avLst/>
          </a:prstGeom>
          <a:noFill/>
          <a:ln/>
        </p:spPr>
        <p:txBody>
          <a:bodyPr wrap="none" rtlCol="0" anchor="t"/>
          <a:lstStyle/>
          <a:p>
            <a:pPr>
              <a:lnSpc>
                <a:spcPts val="1595"/>
              </a:lnSpc>
            </a:pPr>
            <a:r>
              <a:rPr lang="en-US" sz="2400" b="1" kern="0" spc="-38" dirty="0">
                <a:solidFill>
                  <a:srgbClr val="000000"/>
                </a:solidFill>
                <a:latin typeface="Inter" pitchFamily="34" charset="0"/>
                <a:ea typeface="Inter" pitchFamily="34" charset="-122"/>
                <a:cs typeface="Inter" pitchFamily="34" charset="-120"/>
              </a:rPr>
              <a:t>Detector Head</a:t>
            </a:r>
            <a:endParaRPr lang="en-US" sz="2400" dirty="0"/>
          </a:p>
        </p:txBody>
      </p:sp>
      <p:sp>
        <p:nvSpPr>
          <p:cNvPr id="7" name="Text 4"/>
          <p:cNvSpPr/>
          <p:nvPr/>
        </p:nvSpPr>
        <p:spPr>
          <a:xfrm>
            <a:off x="4627315" y="1847227"/>
            <a:ext cx="7398430" cy="829072"/>
          </a:xfrm>
          <a:prstGeom prst="rect">
            <a:avLst/>
          </a:prstGeom>
          <a:noFill/>
          <a:ln/>
        </p:spPr>
        <p:txBody>
          <a:bodyPr wrap="square" rtlCol="0" anchor="t"/>
          <a:lstStyle/>
          <a:p>
            <a:pPr marL="342900" indent="-342900">
              <a:buFont typeface="Wingdings" panose="05000000000000000000" pitchFamily="2" charset="2"/>
              <a:buChar char="Ø"/>
            </a:pPr>
            <a:r>
              <a:rPr lang="en-US" sz="2400" dirty="0" smtClean="0"/>
              <a:t>scintillator: single </a:t>
            </a:r>
            <a:r>
              <a:rPr lang="en-US" sz="2400" dirty="0" err="1" smtClean="0"/>
              <a:t>photoluminescent</a:t>
            </a:r>
            <a:r>
              <a:rPr lang="en-US" sz="2400" dirty="0" smtClean="0"/>
              <a:t> crystal, usually made from thallium-activated sodium iodide</a:t>
            </a:r>
            <a:r>
              <a:rPr lang="sr-Latn-RS" sz="2400" dirty="0" smtClean="0"/>
              <a:t>.</a:t>
            </a:r>
            <a:r>
              <a:rPr lang="en-US" sz="2400" kern="0" spc="-20" dirty="0" smtClean="0">
                <a:solidFill>
                  <a:srgbClr val="272525"/>
                </a:solidFill>
                <a:latin typeface="Inter" pitchFamily="34" charset="0"/>
                <a:ea typeface="Inter" pitchFamily="34" charset="-122"/>
                <a:cs typeface="Inter" pitchFamily="34" charset="-120"/>
              </a:rPr>
              <a:t> it detects gamma rays emitted by the patient and converts them into an electrical signal.</a:t>
            </a:r>
            <a:endParaRPr lang="sr-Latn-RS" sz="2400" kern="0" spc="-20" dirty="0" smtClean="0">
              <a:solidFill>
                <a:srgbClr val="272525"/>
              </a:solidFill>
              <a:latin typeface="Inter" pitchFamily="34" charset="0"/>
              <a:ea typeface="Inter" pitchFamily="34" charset="-122"/>
              <a:cs typeface="Inter" pitchFamily="34" charset="-120"/>
            </a:endParaRPr>
          </a:p>
          <a:p>
            <a:pPr marL="342900" indent="-342900">
              <a:buFont typeface="Wingdings" panose="05000000000000000000" pitchFamily="2" charset="2"/>
              <a:buChar char="Ø"/>
            </a:pPr>
            <a:endParaRPr lang="sr-Latn-RS" sz="2400" kern="0" spc="-20" dirty="0" smtClean="0">
              <a:solidFill>
                <a:srgbClr val="272525"/>
              </a:solidFill>
              <a:ea typeface="Inter" pitchFamily="34" charset="-122"/>
            </a:endParaRPr>
          </a:p>
          <a:p>
            <a:pPr marL="342900" indent="-342900">
              <a:buFont typeface="Wingdings" panose="05000000000000000000" pitchFamily="2" charset="2"/>
              <a:buChar char="Ø"/>
            </a:pPr>
            <a:r>
              <a:rPr lang="en-US" sz="2400" dirty="0" smtClean="0"/>
              <a:t>photomultiplier tubes</a:t>
            </a:r>
            <a:endParaRPr lang="sr-Latn-RS" sz="2400" dirty="0" smtClean="0"/>
          </a:p>
          <a:p>
            <a:pPr marL="342900" indent="-342900">
              <a:buFont typeface="Wingdings" panose="05000000000000000000" pitchFamily="2" charset="2"/>
              <a:buChar char="Ø"/>
            </a:pPr>
            <a:endParaRPr lang="en-US" sz="2400" dirty="0" smtClean="0"/>
          </a:p>
          <a:p>
            <a:pPr marL="342900" indent="-342900">
              <a:buFont typeface="Wingdings" panose="05000000000000000000" pitchFamily="2" charset="2"/>
              <a:buChar char="Ø"/>
            </a:pPr>
            <a:r>
              <a:rPr lang="en-US" sz="2400" dirty="0" smtClean="0"/>
              <a:t>preamplifiers</a:t>
            </a:r>
            <a:endParaRPr lang="sr-Latn-RS" sz="2400" dirty="0" smtClean="0"/>
          </a:p>
          <a:p>
            <a:pPr marL="342900" indent="-342900">
              <a:buFont typeface="Wingdings" panose="05000000000000000000" pitchFamily="2" charset="2"/>
              <a:buChar char="Ø"/>
            </a:pPr>
            <a:endParaRPr lang="en-US" sz="2400" dirty="0" smtClean="0"/>
          </a:p>
          <a:p>
            <a:pPr marL="342900" indent="-342900">
              <a:buFont typeface="Wingdings" panose="05000000000000000000" pitchFamily="2" charset="2"/>
              <a:buChar char="Ø"/>
            </a:pPr>
            <a:r>
              <a:rPr lang="en-US" sz="2400" dirty="0" smtClean="0"/>
              <a:t>electronics including: analog to digital converters, digital summing and positioning circuits and correction circuits</a:t>
            </a:r>
          </a:p>
          <a:p>
            <a:endParaRPr lang="en-US" sz="2000" dirty="0"/>
          </a:p>
        </p:txBody>
      </p:sp>
      <p:pic>
        <p:nvPicPr>
          <p:cNvPr id="15" name="Picture 2"/>
          <p:cNvPicPr>
            <a:picLocks noChangeAspect="1" noChangeArrowheads="1"/>
          </p:cNvPicPr>
          <p:nvPr/>
        </p:nvPicPr>
        <p:blipFill>
          <a:blip r:embed="rId3" cstate="print"/>
          <a:stretch>
            <a:fillRect/>
          </a:stretch>
        </p:blipFill>
        <p:spPr bwMode="auto">
          <a:xfrm>
            <a:off x="0" y="1184233"/>
            <a:ext cx="4457257" cy="5091875"/>
          </a:xfrm>
          <a:prstGeom prst="rect">
            <a:avLst/>
          </a:prstGeom>
          <a:noFill/>
          <a:ln w="9525">
            <a:noFill/>
            <a:miter lim="800000"/>
            <a:headEnd/>
            <a:tailEnd/>
          </a:ln>
          <a:effectLst/>
        </p:spPr>
      </p:pic>
    </p:spTree>
    <p:extLst>
      <p:ext uri="{BB962C8B-B14F-4D97-AF65-F5344CB8AC3E}">
        <p14:creationId xmlns:p14="http://schemas.microsoft.com/office/powerpoint/2010/main" val="28289335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ChangeArrowheads="1"/>
          </p:cNvSpPr>
          <p:nvPr/>
        </p:nvSpPr>
        <p:spPr bwMode="auto">
          <a:xfrm>
            <a:off x="477981" y="2334981"/>
            <a:ext cx="115283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sr-Latn-CS" altLang="en-US" sz="2400" b="1" dirty="0">
              <a:latin typeface="Calibri" panose="020F0502020204030204" pitchFamily="34" charset="0"/>
              <a:cs typeface="Calibri" panose="020F0502020204030204" pitchFamily="34" charset="0"/>
            </a:endParaRPr>
          </a:p>
          <a:p>
            <a:r>
              <a:rPr lang="en-US" altLang="en-US" sz="2400" b="1" dirty="0">
                <a:latin typeface="Calibri" panose="020F0502020204030204" pitchFamily="34" charset="0"/>
                <a:cs typeface="Calibri" panose="020F0502020204030204" pitchFamily="34" charset="0"/>
              </a:rPr>
              <a:t>Parallel hole</a:t>
            </a:r>
            <a:endParaRPr lang="en-US" altLang="en-US" sz="2400" dirty="0">
              <a:latin typeface="Calibri" panose="020F0502020204030204" pitchFamily="34" charset="0"/>
              <a:cs typeface="Calibri" panose="020F0502020204030204" pitchFamily="34" charset="0"/>
            </a:endParaRPr>
          </a:p>
          <a:p>
            <a:r>
              <a:rPr lang="en-US" altLang="en-US" sz="2400" b="1" dirty="0">
                <a:latin typeface="Calibri" panose="020F0502020204030204" pitchFamily="34" charset="0"/>
                <a:cs typeface="Calibri" panose="020F0502020204030204" pitchFamily="34" charset="0"/>
              </a:rPr>
              <a:t>Pinhole</a:t>
            </a:r>
            <a:r>
              <a:rPr lang="en-US" altLang="en-US" sz="2400" dirty="0">
                <a:latin typeface="Calibri" panose="020F0502020204030204" pitchFamily="34" charset="0"/>
                <a:cs typeface="Calibri" panose="020F0502020204030204" pitchFamily="34" charset="0"/>
              </a:rPr>
              <a:t> </a:t>
            </a:r>
            <a:br>
              <a:rPr lang="en-US" altLang="en-US" sz="2400" dirty="0">
                <a:latin typeface="Calibri" panose="020F0502020204030204" pitchFamily="34" charset="0"/>
                <a:cs typeface="Calibri" panose="020F0502020204030204" pitchFamily="34" charset="0"/>
              </a:rPr>
            </a:br>
            <a:r>
              <a:rPr lang="en-US" altLang="en-US" sz="2400" b="1" dirty="0">
                <a:latin typeface="Calibri" panose="020F0502020204030204" pitchFamily="34" charset="0"/>
                <a:cs typeface="Calibri" panose="020F0502020204030204" pitchFamily="34" charset="0"/>
              </a:rPr>
              <a:t>Fan beam</a:t>
            </a:r>
            <a:r>
              <a:rPr lang="en-US" altLang="en-US" sz="2400" dirty="0">
                <a:latin typeface="Calibri" panose="020F0502020204030204" pitchFamily="34" charset="0"/>
                <a:cs typeface="Calibri" panose="020F0502020204030204" pitchFamily="34" charset="0"/>
              </a:rPr>
              <a:t> (diverging) </a:t>
            </a:r>
            <a:endParaRPr lang="sr-Latn-CS" altLang="en-US" sz="2400" dirty="0">
              <a:latin typeface="Calibri" panose="020F0502020204030204" pitchFamily="34" charset="0"/>
              <a:cs typeface="Calibri" panose="020F0502020204030204" pitchFamily="34" charset="0"/>
            </a:endParaRPr>
          </a:p>
          <a:p>
            <a:r>
              <a:rPr lang="en-US" altLang="en-US" sz="2400" b="1" dirty="0">
                <a:latin typeface="Calibri" panose="020F0502020204030204" pitchFamily="34" charset="0"/>
                <a:cs typeface="Calibri" panose="020F0502020204030204" pitchFamily="34" charset="0"/>
              </a:rPr>
              <a:t>Cone beam</a:t>
            </a:r>
            <a:r>
              <a:rPr lang="en-US" altLang="en-US" sz="2400" dirty="0">
                <a:latin typeface="Calibri" panose="020F0502020204030204" pitchFamily="34" charset="0"/>
                <a:cs typeface="Calibri" panose="020F0502020204030204" pitchFamily="34" charset="0"/>
              </a:rPr>
              <a:t> (converging)</a:t>
            </a:r>
          </a:p>
        </p:txBody>
      </p:sp>
      <p:pic>
        <p:nvPicPr>
          <p:cNvPr id="9" name="Picture 2" descr="http://images-mediawiki-sites.thefullwiki.org/06/2/2/7/03485742273930072.gif"/>
          <p:cNvPicPr>
            <a:picLocks noChangeAspect="1" noChangeArrowheads="1" noCrop="1"/>
          </p:cNvPicPr>
          <p:nvPr/>
        </p:nvPicPr>
        <p:blipFill>
          <a:blip r:embed="rId3" cstate="print"/>
          <a:srcRect/>
          <a:stretch>
            <a:fillRect/>
          </a:stretch>
        </p:blipFill>
        <p:spPr bwMode="auto">
          <a:xfrm>
            <a:off x="477981" y="4273973"/>
            <a:ext cx="4876800" cy="1973943"/>
          </a:xfrm>
          <a:prstGeom prst="rect">
            <a:avLst/>
          </a:prstGeom>
          <a:noFill/>
        </p:spPr>
      </p:pic>
      <p:sp>
        <p:nvSpPr>
          <p:cNvPr id="8" name="Text 8"/>
          <p:cNvSpPr/>
          <p:nvPr/>
        </p:nvSpPr>
        <p:spPr>
          <a:xfrm>
            <a:off x="339436" y="1256427"/>
            <a:ext cx="11256819" cy="829072"/>
          </a:xfrm>
          <a:prstGeom prst="rect">
            <a:avLst/>
          </a:prstGeom>
          <a:noFill/>
          <a:ln/>
        </p:spPr>
        <p:txBody>
          <a:bodyPr wrap="square" rtlCol="0" anchor="t"/>
          <a:lstStyle/>
          <a:p>
            <a:r>
              <a:rPr lang="en-US" sz="2400" kern="0" spc="-20" dirty="0">
                <a:solidFill>
                  <a:srgbClr val="272525"/>
                </a:solidFill>
                <a:latin typeface="Inter" pitchFamily="34" charset="0"/>
                <a:ea typeface="Inter" pitchFamily="34" charset="-122"/>
                <a:cs typeface="Inter" pitchFamily="34" charset="-120"/>
              </a:rPr>
              <a:t>The collimator is a lead shield with small holes that direct gamma rays towards the detector head. It helps to improve image quality and reduce background radiation noise.</a:t>
            </a:r>
            <a:endParaRPr lang="en-US" sz="2400" dirty="0"/>
          </a:p>
        </p:txBody>
      </p:sp>
      <p:sp>
        <p:nvSpPr>
          <p:cNvPr id="10" name="Text 7"/>
          <p:cNvSpPr/>
          <p:nvPr/>
        </p:nvSpPr>
        <p:spPr>
          <a:xfrm>
            <a:off x="4989741" y="431962"/>
            <a:ext cx="1581677" cy="202506"/>
          </a:xfrm>
          <a:prstGeom prst="rect">
            <a:avLst/>
          </a:prstGeom>
          <a:noFill/>
          <a:ln/>
        </p:spPr>
        <p:txBody>
          <a:bodyPr wrap="none" rtlCol="0" anchor="t"/>
          <a:lstStyle/>
          <a:p>
            <a:pPr>
              <a:lnSpc>
                <a:spcPts val="1595"/>
              </a:lnSpc>
            </a:pPr>
            <a:r>
              <a:rPr lang="en-US" sz="3600" b="1" kern="0" spc="-38" dirty="0">
                <a:solidFill>
                  <a:srgbClr val="000000"/>
                </a:solidFill>
                <a:latin typeface="Inter" pitchFamily="34" charset="0"/>
                <a:ea typeface="Inter" pitchFamily="34" charset="-122"/>
                <a:cs typeface="Inter" pitchFamily="34" charset="-120"/>
              </a:rPr>
              <a:t>Collimator</a:t>
            </a:r>
            <a:endParaRPr lang="en-US" sz="3600"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9930" y="2349923"/>
            <a:ext cx="4286250" cy="3848100"/>
          </a:xfrm>
          <a:prstGeom prst="rect">
            <a:avLst/>
          </a:prstGeom>
        </p:spPr>
      </p:pic>
    </p:spTree>
    <p:extLst>
      <p:ext uri="{BB962C8B-B14F-4D97-AF65-F5344CB8AC3E}">
        <p14:creationId xmlns:p14="http://schemas.microsoft.com/office/powerpoint/2010/main" val="923621401"/>
      </p:ext>
    </p:extLst>
  </p:cSld>
  <p:clrMapOvr>
    <a:masterClrMapping/>
  </p:clrMapOvr>
  <mc:AlternateContent xmlns:mc="http://schemas.openxmlformats.org/markup-compatibility/2006" xmlns:p14="http://schemas.microsoft.com/office/powerpoint/2010/main">
    <mc:Choice Requires="p14">
      <p:transition spd="slow" p14:dur="2000" advTm="51732"/>
    </mc:Choice>
    <mc:Fallback xmlns="">
      <p:transition spd="slow" advTm="51732"/>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Telemedicine cartoon"/>
          <p:cNvPicPr>
            <a:picLocks noGrp="1" noChangeAspect="1" noChangeArrowheads="1"/>
          </p:cNvPicPr>
          <p:nvPr>
            <p:ph/>
          </p:nvPr>
        </p:nvPicPr>
        <p:blipFill>
          <a:blip r:embed="rId2" r:link="rId3" cstate="print">
            <a:extLst>
              <a:ext uri="{28A0092B-C50C-407E-A947-70E740481C1C}">
                <a14:useLocalDpi xmlns:a14="http://schemas.microsoft.com/office/drawing/2010/main" val="0"/>
              </a:ext>
            </a:extLst>
          </a:blip>
          <a:srcRect/>
          <a:stretch>
            <a:fillRect/>
          </a:stretch>
        </p:blipFill>
        <p:spPr>
          <a:xfrm>
            <a:off x="1115808" y="1419991"/>
            <a:ext cx="1885903" cy="1986832"/>
          </a:xfr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975760" y="465178"/>
            <a:ext cx="4056495" cy="351315"/>
          </a:xfrm>
          <a:prstGeom prst="rect">
            <a:avLst/>
          </a:prstGeom>
        </p:spPr>
        <p:txBody>
          <a:bodyPr wrap="none">
            <a:spAutoFit/>
          </a:bodyPr>
          <a:lstStyle/>
          <a:p>
            <a:pPr>
              <a:lnSpc>
                <a:spcPts val="1595"/>
              </a:lnSpc>
            </a:pPr>
            <a:r>
              <a:rPr lang="en-US" sz="3600" b="1" kern="0" spc="-38" dirty="0">
                <a:solidFill>
                  <a:srgbClr val="000000"/>
                </a:solidFill>
                <a:latin typeface="Inter" pitchFamily="34" charset="0"/>
                <a:ea typeface="Inter" pitchFamily="34" charset="-122"/>
                <a:cs typeface="Inter" pitchFamily="34" charset="-120"/>
              </a:rPr>
              <a:t>Control Computer</a:t>
            </a:r>
            <a:endParaRPr lang="en-US" sz="3600" dirty="0"/>
          </a:p>
        </p:txBody>
      </p:sp>
      <p:pic>
        <p:nvPicPr>
          <p:cNvPr id="17" name="Picture 16" descr="D:\My Documents\My Scans\2011-12 (Dec)\scan0006.jpg"/>
          <p:cNvPicPr/>
          <p:nvPr/>
        </p:nvPicPr>
        <p:blipFill>
          <a:blip r:embed="rId4" cstate="print"/>
          <a:srcRect/>
          <a:stretch>
            <a:fillRect/>
          </a:stretch>
        </p:blipFill>
        <p:spPr bwMode="auto">
          <a:xfrm>
            <a:off x="640773" y="3502358"/>
            <a:ext cx="4020977" cy="3241343"/>
          </a:xfrm>
          <a:prstGeom prst="rect">
            <a:avLst/>
          </a:prstGeom>
          <a:noFill/>
          <a:ln w="9525">
            <a:noFill/>
            <a:miter lim="800000"/>
            <a:headEnd/>
            <a:tailEnd/>
          </a:ln>
        </p:spPr>
      </p:pic>
      <p:sp>
        <p:nvSpPr>
          <p:cNvPr id="18" name="Content Placeholder 2"/>
          <p:cNvSpPr txBox="1">
            <a:spLocks/>
          </p:cNvSpPr>
          <p:nvPr/>
        </p:nvSpPr>
        <p:spPr>
          <a:xfrm>
            <a:off x="5722790" y="4124216"/>
            <a:ext cx="4929186" cy="2511947"/>
          </a:xfrm>
          <a:prstGeom prst="rect">
            <a:avLst/>
          </a:prstGeom>
        </p:spPr>
        <p:txBody>
          <a:bodyPr/>
          <a:lst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Font typeface="Wingdings 3" panose="05040102010807070707" pitchFamily="18" charset="2"/>
              <a:buNone/>
            </a:pPr>
            <a:r>
              <a:rPr lang="sr-Latn-RS" dirty="0" err="1" smtClean="0">
                <a:ea typeface="Inter"/>
              </a:rPr>
              <a:t>Advantages</a:t>
            </a:r>
            <a:endParaRPr lang="ru-RU" dirty="0">
              <a:ea typeface="Inter"/>
            </a:endParaRPr>
          </a:p>
          <a:p>
            <a:r>
              <a:rPr lang="sr-Latn-RS" dirty="0" err="1" smtClean="0">
                <a:ea typeface="Inter"/>
              </a:rPr>
              <a:t>Image</a:t>
            </a:r>
            <a:r>
              <a:rPr lang="sr-Latn-RS" dirty="0" smtClean="0">
                <a:ea typeface="Inter"/>
              </a:rPr>
              <a:t> </a:t>
            </a:r>
            <a:r>
              <a:rPr lang="sr-Latn-RS" dirty="0" err="1" smtClean="0">
                <a:ea typeface="Inter"/>
              </a:rPr>
              <a:t>reconstruction</a:t>
            </a:r>
            <a:endParaRPr lang="ru-RU" dirty="0">
              <a:ea typeface="Inter"/>
            </a:endParaRPr>
          </a:p>
          <a:p>
            <a:r>
              <a:rPr lang="sr-Latn-RS" dirty="0" err="1" smtClean="0">
                <a:ea typeface="Inter"/>
              </a:rPr>
              <a:t>Storage</a:t>
            </a:r>
            <a:endParaRPr lang="ru-RU" dirty="0">
              <a:ea typeface="Inter"/>
            </a:endParaRPr>
          </a:p>
          <a:p>
            <a:r>
              <a:rPr lang="sr-Latn-RS" dirty="0" smtClean="0">
                <a:ea typeface="Inter"/>
              </a:rPr>
              <a:t>Telemedicine</a:t>
            </a:r>
            <a:endParaRPr lang="ru-RU" dirty="0">
              <a:ea typeface="Inter"/>
            </a:endParaRPr>
          </a:p>
          <a:p>
            <a:endParaRPr lang="en-US" dirty="0">
              <a:latin typeface="Inter"/>
              <a:ea typeface="Inter"/>
            </a:endParaRPr>
          </a:p>
        </p:txBody>
      </p:sp>
      <p:sp>
        <p:nvSpPr>
          <p:cNvPr id="19" name="Text 6"/>
          <p:cNvSpPr/>
          <p:nvPr/>
        </p:nvSpPr>
        <p:spPr>
          <a:xfrm>
            <a:off x="4394141" y="1584335"/>
            <a:ext cx="7049714" cy="829072"/>
          </a:xfrm>
          <a:prstGeom prst="rect">
            <a:avLst/>
          </a:prstGeom>
          <a:noFill/>
          <a:ln/>
        </p:spPr>
        <p:txBody>
          <a:bodyPr wrap="square" rtlCol="0" anchor="t"/>
          <a:lstStyle/>
          <a:p>
            <a:r>
              <a:rPr lang="en-US" sz="2400" kern="0" spc="-20" dirty="0">
                <a:solidFill>
                  <a:srgbClr val="272525"/>
                </a:solidFill>
                <a:latin typeface="Inter" pitchFamily="34" charset="0"/>
                <a:ea typeface="Inter" pitchFamily="34" charset="-122"/>
                <a:cs typeface="Inter" pitchFamily="34" charset="-120"/>
              </a:rPr>
              <a:t>The computer controls the movement of the detector head and processes the imaging data. It allows physicians to view, manipulate, and analyze the images captured by the camera.</a:t>
            </a:r>
            <a:endParaRPr lang="en-US" sz="2400" dirty="0"/>
          </a:p>
        </p:txBody>
      </p:sp>
    </p:spTree>
    <p:extLst>
      <p:ext uri="{BB962C8B-B14F-4D97-AF65-F5344CB8AC3E}">
        <p14:creationId xmlns:p14="http://schemas.microsoft.com/office/powerpoint/2010/main" val="3465309211"/>
      </p:ext>
    </p:extLst>
  </p:cSld>
  <p:clrMapOvr>
    <a:masterClrMapping/>
  </p:clrMapOvr>
  <mc:AlternateContent xmlns:mc="http://schemas.openxmlformats.org/markup-compatibility/2006" xmlns:p14="http://schemas.microsoft.com/office/powerpoint/2010/main">
    <mc:Choice Requires="p14">
      <p:transition spd="slow" p14:dur="2000" advTm="37611"/>
    </mc:Choice>
    <mc:Fallback xmlns="">
      <p:transition spd="slow" advTm="37611"/>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NM/PE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00" y="228600"/>
            <a:ext cx="37338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
          <p:cNvGrpSpPr>
            <a:grpSpLocks/>
          </p:cNvGrpSpPr>
          <p:nvPr/>
        </p:nvGrpSpPr>
        <p:grpSpPr bwMode="auto">
          <a:xfrm>
            <a:off x="5695950" y="2617788"/>
            <a:ext cx="0" cy="1219200"/>
            <a:chOff x="0" y="0"/>
            <a:chExt cx="0" cy="768"/>
          </a:xfrm>
        </p:grpSpPr>
        <p:sp>
          <p:nvSpPr>
            <p:cNvPr id="32788" name="Rectangle 4"/>
            <p:cNvSpPr>
              <a:spLocks noChangeArrowheads="1"/>
            </p:cNvSpPr>
            <p:nvPr/>
          </p:nvSpPr>
          <p:spPr bwMode="auto">
            <a:xfrm>
              <a:off x="0" y="0"/>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9" name="Rectangle 5"/>
            <p:cNvSpPr>
              <a:spLocks noChangeArrowheads="1"/>
            </p:cNvSpPr>
            <p:nvPr/>
          </p:nvSpPr>
          <p:spPr bwMode="auto">
            <a:xfrm>
              <a:off x="0" y="0"/>
              <a:ext cx="0"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3"/>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3" name="Group 6"/>
          <p:cNvGrpSpPr>
            <a:grpSpLocks/>
          </p:cNvGrpSpPr>
          <p:nvPr/>
        </p:nvGrpSpPr>
        <p:grpSpPr bwMode="auto">
          <a:xfrm>
            <a:off x="5695950" y="2617788"/>
            <a:ext cx="0" cy="1219200"/>
            <a:chOff x="0" y="0"/>
            <a:chExt cx="0" cy="768"/>
          </a:xfrm>
        </p:grpSpPr>
        <p:sp>
          <p:nvSpPr>
            <p:cNvPr id="32786" name="Rectangle 7"/>
            <p:cNvSpPr>
              <a:spLocks noChangeArrowheads="1"/>
            </p:cNvSpPr>
            <p:nvPr/>
          </p:nvSpPr>
          <p:spPr bwMode="auto">
            <a:xfrm>
              <a:off x="0" y="0"/>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7" name="Rectangle 8"/>
            <p:cNvSpPr>
              <a:spLocks noChangeArrowheads="1"/>
            </p:cNvSpPr>
            <p:nvPr/>
          </p:nvSpPr>
          <p:spPr bwMode="auto">
            <a:xfrm>
              <a:off x="0" y="0"/>
              <a:ext cx="0"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4"/>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4" name="Group 9"/>
          <p:cNvGrpSpPr>
            <a:grpSpLocks/>
          </p:cNvGrpSpPr>
          <p:nvPr/>
        </p:nvGrpSpPr>
        <p:grpSpPr bwMode="auto">
          <a:xfrm>
            <a:off x="5695950" y="2617788"/>
            <a:ext cx="0" cy="1219200"/>
            <a:chOff x="0" y="0"/>
            <a:chExt cx="0" cy="768"/>
          </a:xfrm>
        </p:grpSpPr>
        <p:sp>
          <p:nvSpPr>
            <p:cNvPr id="32784" name="Rectangle 10"/>
            <p:cNvSpPr>
              <a:spLocks noChangeArrowheads="1"/>
            </p:cNvSpPr>
            <p:nvPr/>
          </p:nvSpPr>
          <p:spPr bwMode="auto">
            <a:xfrm>
              <a:off x="0" y="0"/>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5" name="Rectangle 11"/>
            <p:cNvSpPr>
              <a:spLocks noChangeArrowheads="1"/>
            </p:cNvSpPr>
            <p:nvPr/>
          </p:nvSpPr>
          <p:spPr bwMode="auto">
            <a:xfrm>
              <a:off x="0" y="0"/>
              <a:ext cx="0"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4"/>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5" name="Group 12"/>
          <p:cNvGrpSpPr>
            <a:grpSpLocks/>
          </p:cNvGrpSpPr>
          <p:nvPr/>
        </p:nvGrpSpPr>
        <p:grpSpPr bwMode="auto">
          <a:xfrm>
            <a:off x="5695950" y="2617788"/>
            <a:ext cx="0" cy="1219200"/>
            <a:chOff x="0" y="0"/>
            <a:chExt cx="0" cy="768"/>
          </a:xfrm>
        </p:grpSpPr>
        <p:sp>
          <p:nvSpPr>
            <p:cNvPr id="32782" name="Rectangle 13"/>
            <p:cNvSpPr>
              <a:spLocks noChangeArrowheads="1"/>
            </p:cNvSpPr>
            <p:nvPr/>
          </p:nvSpPr>
          <p:spPr bwMode="auto">
            <a:xfrm>
              <a:off x="0" y="0"/>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3" name="Rectangle 14"/>
            <p:cNvSpPr>
              <a:spLocks noChangeArrowheads="1"/>
            </p:cNvSpPr>
            <p:nvPr/>
          </p:nvSpPr>
          <p:spPr bwMode="auto">
            <a:xfrm>
              <a:off x="0" y="0"/>
              <a:ext cx="0" cy="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hlinkClick r:id="rId5"/>
                </a:rPr>
                <a:t>  </a:t>
              </a:r>
              <a:r>
                <a:rPr lang="en-US" altLang="en-US" sz="5000">
                  <a:latin typeface="Times New Roman" panose="02020603050405020304" pitchFamily="18" charset="0"/>
                </a:rPr>
                <a:t> </a:t>
              </a:r>
              <a:r>
                <a:rPr lang="en-US" altLang="en-US" sz="2400">
                  <a:latin typeface="Times New Roman" panose="02020603050405020304" pitchFamily="18" charset="0"/>
                </a:rPr>
                <a:t>         </a:t>
              </a:r>
            </a:p>
          </p:txBody>
        </p:sp>
      </p:grpSp>
      <p:grpSp>
        <p:nvGrpSpPr>
          <p:cNvPr id="6" name="Group 15"/>
          <p:cNvGrpSpPr>
            <a:grpSpLocks/>
          </p:cNvGrpSpPr>
          <p:nvPr/>
        </p:nvGrpSpPr>
        <p:grpSpPr bwMode="auto">
          <a:xfrm>
            <a:off x="4953000" y="2160589"/>
            <a:ext cx="0" cy="2103437"/>
            <a:chOff x="0" y="0"/>
            <a:chExt cx="0" cy="1325"/>
          </a:xfrm>
        </p:grpSpPr>
        <p:sp>
          <p:nvSpPr>
            <p:cNvPr id="32780" name="Rectangle 16"/>
            <p:cNvSpPr>
              <a:spLocks noChangeArrowheads="1"/>
            </p:cNvSpPr>
            <p:nvPr/>
          </p:nvSpPr>
          <p:spPr bwMode="auto">
            <a:xfrm>
              <a:off x="0" y="0"/>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32781" name="Rectangle 17"/>
            <p:cNvSpPr>
              <a:spLocks noChangeArrowheads="1"/>
            </p:cNvSpPr>
            <p:nvPr/>
          </p:nvSpPr>
          <p:spPr bwMode="auto">
            <a:xfrm>
              <a:off x="0" y="0"/>
              <a:ext cx="0" cy="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400">
                  <a:latin typeface="Times New Roman" panose="02020603050405020304" pitchFamily="18" charset="0"/>
                </a:rPr>
                <a:t>  </a:t>
              </a:r>
              <a:r>
                <a:rPr lang="en-US" altLang="en-US" sz="10800">
                  <a:latin typeface="Times New Roman" panose="02020603050405020304" pitchFamily="18" charset="0"/>
                </a:rPr>
                <a:t> </a:t>
              </a:r>
              <a:r>
                <a:rPr lang="en-US" altLang="en-US" sz="2400">
                  <a:latin typeface="Times New Roman" panose="02020603050405020304" pitchFamily="18" charset="0"/>
                </a:rPr>
                <a:t>                             </a:t>
              </a:r>
            </a:p>
          </p:txBody>
        </p:sp>
      </p:grpSp>
      <p:pic>
        <p:nvPicPr>
          <p:cNvPr id="32776" name="Picture 18" descr="NM/PET Uprigh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67400" y="228600"/>
            <a:ext cx="37338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7" name="Rectangle 19"/>
          <p:cNvSpPr>
            <a:spLocks noChangeArrowheads="1"/>
          </p:cNvSpPr>
          <p:nvPr/>
        </p:nvSpPr>
        <p:spPr bwMode="auto">
          <a:xfrm>
            <a:off x="6664326" y="1730375"/>
            <a:ext cx="2784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2400">
              <a:latin typeface="Times New Roman" panose="02020603050405020304" pitchFamily="18" charset="0"/>
            </a:endParaRPr>
          </a:p>
        </p:txBody>
      </p:sp>
      <p:pic>
        <p:nvPicPr>
          <p:cNvPr id="32778" name="Picture 20" descr="DS7Cove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91200" y="3352801"/>
            <a:ext cx="4267200" cy="297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Picture 21" descr="XC"/>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1200" y="3124200"/>
            <a:ext cx="3352800"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5176630"/>
      </p:ext>
    </p:extLst>
  </p:cSld>
  <p:clrMapOvr>
    <a:masterClrMapping/>
  </p:clrMapOvr>
  <mc:AlternateContent xmlns:mc="http://schemas.openxmlformats.org/markup-compatibility/2006" xmlns:p14="http://schemas.microsoft.com/office/powerpoint/2010/main">
    <mc:Choice Requires="p14">
      <p:transition spd="slow" p14:dur="2000" advTm="11522"/>
    </mc:Choice>
    <mc:Fallback xmlns="">
      <p:transition spd="slow" advTm="11522"/>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3383111" y="421106"/>
            <a:ext cx="5692279" cy="555427"/>
          </a:xfrm>
          <a:prstGeom prst="rect">
            <a:avLst/>
          </a:prstGeom>
          <a:noFill/>
          <a:ln/>
        </p:spPr>
        <p:txBody>
          <a:bodyPr wrap="none" rtlCol="0" anchor="t"/>
          <a:lstStyle/>
          <a:p>
            <a:pPr>
              <a:lnSpc>
                <a:spcPts val="4374"/>
              </a:lnSpc>
            </a:pPr>
            <a:r>
              <a:rPr lang="en-US" sz="3499" b="1" kern="0" spc="-105" dirty="0">
                <a:solidFill>
                  <a:srgbClr val="000000"/>
                </a:solidFill>
                <a:latin typeface="Inter" pitchFamily="34" charset="0"/>
                <a:ea typeface="Inter" pitchFamily="34" charset="-122"/>
                <a:cs typeface="Inter" pitchFamily="34" charset="-120"/>
              </a:rPr>
              <a:t>Advantages and Limitations</a:t>
            </a:r>
            <a:endParaRPr lang="en-US" sz="3499" dirty="0"/>
          </a:p>
        </p:txBody>
      </p:sp>
      <p:sp>
        <p:nvSpPr>
          <p:cNvPr id="6" name="Text 3"/>
          <p:cNvSpPr/>
          <p:nvPr/>
        </p:nvSpPr>
        <p:spPr>
          <a:xfrm>
            <a:off x="2109770" y="1835422"/>
            <a:ext cx="1777504" cy="277614"/>
          </a:xfrm>
          <a:prstGeom prst="rect">
            <a:avLst/>
          </a:prstGeom>
          <a:noFill/>
          <a:ln/>
        </p:spPr>
        <p:txBody>
          <a:bodyPr wrap="none" rtlCol="0" anchor="t"/>
          <a:lstStyle/>
          <a:p>
            <a:pPr>
              <a:lnSpc>
                <a:spcPts val="2187"/>
              </a:lnSpc>
            </a:pPr>
            <a:r>
              <a:rPr lang="en-US" sz="3200" b="1" kern="0" spc="-52" dirty="0">
                <a:solidFill>
                  <a:srgbClr val="000000"/>
                </a:solidFill>
                <a:latin typeface="Inter" pitchFamily="34" charset="0"/>
                <a:ea typeface="Inter" pitchFamily="34" charset="-122"/>
                <a:cs typeface="Inter" pitchFamily="34" charset="-120"/>
              </a:rPr>
              <a:t>Advantages</a:t>
            </a:r>
            <a:endParaRPr lang="en-US" sz="3200" dirty="0"/>
          </a:p>
        </p:txBody>
      </p:sp>
      <p:sp>
        <p:nvSpPr>
          <p:cNvPr id="7" name="Text 4"/>
          <p:cNvSpPr/>
          <p:nvPr/>
        </p:nvSpPr>
        <p:spPr>
          <a:xfrm>
            <a:off x="643908" y="2739502"/>
            <a:ext cx="3804146" cy="319981"/>
          </a:xfrm>
          <a:prstGeom prst="rect">
            <a:avLst/>
          </a:prstGeom>
          <a:noFill/>
          <a:ln/>
        </p:spPr>
        <p:txBody>
          <a:bodyPr wrap="none" rtlCol="0" anchor="t"/>
          <a:lstStyle/>
          <a:p>
            <a:pPr marL="285739" indent="-285739">
              <a:lnSpc>
                <a:spcPts val="2519"/>
              </a:lnSpc>
              <a:buSzPct val="100000"/>
              <a:buChar char="•"/>
            </a:pPr>
            <a:r>
              <a:rPr lang="en-US" sz="2800" kern="0" spc="-28" dirty="0">
                <a:solidFill>
                  <a:srgbClr val="272525"/>
                </a:solidFill>
                <a:latin typeface="Inter" pitchFamily="34" charset="0"/>
                <a:ea typeface="Inter" pitchFamily="34" charset="-122"/>
                <a:cs typeface="Inter" pitchFamily="34" charset="-120"/>
              </a:rPr>
              <a:t>Safe, painless, and non-invasive</a:t>
            </a:r>
            <a:endParaRPr lang="en-US" sz="2800" dirty="0"/>
          </a:p>
        </p:txBody>
      </p:sp>
      <p:sp>
        <p:nvSpPr>
          <p:cNvPr id="8" name="Text 5"/>
          <p:cNvSpPr/>
          <p:nvPr/>
        </p:nvSpPr>
        <p:spPr>
          <a:xfrm>
            <a:off x="643908" y="3806005"/>
            <a:ext cx="6486732" cy="639961"/>
          </a:xfrm>
          <a:prstGeom prst="rect">
            <a:avLst/>
          </a:prstGeom>
          <a:noFill/>
          <a:ln/>
        </p:spPr>
        <p:txBody>
          <a:bodyPr wrap="square" rtlCol="0" anchor="t"/>
          <a:lstStyle/>
          <a:p>
            <a:pPr marL="285739" indent="-285739">
              <a:lnSpc>
                <a:spcPts val="2519"/>
              </a:lnSpc>
              <a:buSzPct val="100000"/>
              <a:buChar char="•"/>
            </a:pPr>
            <a:r>
              <a:rPr lang="en-US" sz="2800" kern="0" spc="-28" dirty="0">
                <a:solidFill>
                  <a:srgbClr val="272525"/>
                </a:solidFill>
                <a:latin typeface="Inter" pitchFamily="34" charset="0"/>
                <a:ea typeface="Inter" pitchFamily="34" charset="-122"/>
                <a:cs typeface="Inter" pitchFamily="34" charset="-120"/>
              </a:rPr>
              <a:t>Allows physicians to view internal organs and tissues in real time</a:t>
            </a:r>
            <a:endParaRPr lang="en-US" sz="2800" dirty="0"/>
          </a:p>
        </p:txBody>
      </p:sp>
      <p:sp>
        <p:nvSpPr>
          <p:cNvPr id="9" name="Text 6"/>
          <p:cNvSpPr/>
          <p:nvPr/>
        </p:nvSpPr>
        <p:spPr>
          <a:xfrm>
            <a:off x="643908" y="5038686"/>
            <a:ext cx="5230419" cy="580343"/>
          </a:xfrm>
          <a:prstGeom prst="rect">
            <a:avLst/>
          </a:prstGeom>
          <a:noFill/>
          <a:ln/>
        </p:spPr>
        <p:txBody>
          <a:bodyPr wrap="none" rtlCol="0" anchor="t"/>
          <a:lstStyle/>
          <a:p>
            <a:pPr marL="285739" indent="-285739">
              <a:lnSpc>
                <a:spcPts val="2519"/>
              </a:lnSpc>
              <a:buSzPct val="100000"/>
              <a:buChar char="•"/>
            </a:pPr>
            <a:r>
              <a:rPr lang="en-US" sz="2800" kern="0" spc="-28" dirty="0">
                <a:solidFill>
                  <a:srgbClr val="272525"/>
                </a:solidFill>
                <a:latin typeface="Inter" pitchFamily="34" charset="0"/>
                <a:ea typeface="Inter" pitchFamily="34" charset="-122"/>
                <a:cs typeface="Inter" pitchFamily="34" charset="-120"/>
              </a:rPr>
              <a:t>Can detect problems at a cellular level</a:t>
            </a:r>
            <a:endParaRPr lang="en-US" sz="2800" dirty="0"/>
          </a:p>
        </p:txBody>
      </p:sp>
      <p:sp>
        <p:nvSpPr>
          <p:cNvPr id="11" name="Text 7"/>
          <p:cNvSpPr/>
          <p:nvPr/>
        </p:nvSpPr>
        <p:spPr>
          <a:xfrm>
            <a:off x="8186638" y="1918144"/>
            <a:ext cx="1777504" cy="277614"/>
          </a:xfrm>
          <a:prstGeom prst="rect">
            <a:avLst/>
          </a:prstGeom>
          <a:noFill/>
          <a:ln/>
        </p:spPr>
        <p:txBody>
          <a:bodyPr wrap="none" rtlCol="0" anchor="t"/>
          <a:lstStyle/>
          <a:p>
            <a:pPr>
              <a:lnSpc>
                <a:spcPts val="2187"/>
              </a:lnSpc>
            </a:pPr>
            <a:r>
              <a:rPr lang="en-US" sz="3200" b="1" kern="0" spc="-52" dirty="0">
                <a:solidFill>
                  <a:srgbClr val="000000"/>
                </a:solidFill>
                <a:latin typeface="Inter" pitchFamily="34" charset="0"/>
                <a:ea typeface="Inter" pitchFamily="34" charset="-122"/>
                <a:cs typeface="Inter" pitchFamily="34" charset="-120"/>
              </a:rPr>
              <a:t>Limitations</a:t>
            </a:r>
            <a:endParaRPr lang="en-US" sz="3200" dirty="0"/>
          </a:p>
        </p:txBody>
      </p:sp>
      <p:sp>
        <p:nvSpPr>
          <p:cNvPr id="12" name="Text 8"/>
          <p:cNvSpPr/>
          <p:nvPr/>
        </p:nvSpPr>
        <p:spPr>
          <a:xfrm>
            <a:off x="7095404" y="2778618"/>
            <a:ext cx="5096596" cy="319981"/>
          </a:xfrm>
          <a:prstGeom prst="rect">
            <a:avLst/>
          </a:prstGeom>
          <a:noFill/>
          <a:ln/>
        </p:spPr>
        <p:txBody>
          <a:bodyPr wrap="none" rtlCol="0" anchor="t"/>
          <a:lstStyle/>
          <a:p>
            <a:pPr marL="285739" indent="-285739">
              <a:lnSpc>
                <a:spcPts val="2519"/>
              </a:lnSpc>
              <a:buSzPct val="100000"/>
              <a:buChar char="•"/>
            </a:pPr>
            <a:r>
              <a:rPr lang="en-US" sz="2800" kern="0" spc="-28" dirty="0" smtClean="0">
                <a:solidFill>
                  <a:srgbClr val="272525"/>
                </a:solidFill>
                <a:latin typeface="Inter" pitchFamily="34" charset="0"/>
                <a:ea typeface="Inter" pitchFamily="34" charset="-122"/>
                <a:cs typeface="Inter" pitchFamily="34" charset="-120"/>
              </a:rPr>
              <a:t>Expensive</a:t>
            </a:r>
            <a:r>
              <a:rPr lang="sr-Latn-RS" sz="2800" kern="0" spc="-28" dirty="0" smtClean="0">
                <a:solidFill>
                  <a:srgbClr val="272525"/>
                </a:solidFill>
                <a:latin typeface="Inter" pitchFamily="34" charset="0"/>
                <a:ea typeface="Inter" pitchFamily="34" charset="-122"/>
                <a:cs typeface="Inter" pitchFamily="34" charset="-120"/>
              </a:rPr>
              <a:t>, </a:t>
            </a:r>
            <a:r>
              <a:rPr lang="sr-Latn-RS" sz="2800" kern="0" spc="-28" dirty="0" err="1" smtClean="0">
                <a:solidFill>
                  <a:srgbClr val="272525"/>
                </a:solidFill>
                <a:latin typeface="Inter" pitchFamily="34" charset="0"/>
                <a:ea typeface="Inter" pitchFamily="34" charset="-122"/>
                <a:cs typeface="Inter" pitchFamily="34" charset="-120"/>
              </a:rPr>
              <a:t>clinical</a:t>
            </a:r>
            <a:r>
              <a:rPr lang="sr-Latn-RS" sz="2800" kern="0" spc="-28" dirty="0" smtClean="0">
                <a:solidFill>
                  <a:srgbClr val="272525"/>
                </a:solidFill>
                <a:latin typeface="Inter" pitchFamily="34" charset="0"/>
                <a:ea typeface="Inter" pitchFamily="34" charset="-122"/>
                <a:cs typeface="Inter" pitchFamily="34" charset="-120"/>
              </a:rPr>
              <a:t> </a:t>
            </a:r>
            <a:r>
              <a:rPr lang="sr-Latn-RS" sz="2800" kern="0" spc="-28" dirty="0" err="1" smtClean="0">
                <a:solidFill>
                  <a:srgbClr val="272525"/>
                </a:solidFill>
                <a:latin typeface="Inter" pitchFamily="34" charset="0"/>
                <a:ea typeface="Inter" pitchFamily="34" charset="-122"/>
                <a:cs typeface="Inter" pitchFamily="34" charset="-120"/>
              </a:rPr>
              <a:t>centers</a:t>
            </a:r>
            <a:endParaRPr lang="en-US" sz="2800" dirty="0"/>
          </a:p>
        </p:txBody>
      </p:sp>
      <p:sp>
        <p:nvSpPr>
          <p:cNvPr id="13" name="Text 9"/>
          <p:cNvSpPr/>
          <p:nvPr/>
        </p:nvSpPr>
        <p:spPr>
          <a:xfrm>
            <a:off x="7095404" y="3815865"/>
            <a:ext cx="5096596" cy="639961"/>
          </a:xfrm>
          <a:prstGeom prst="rect">
            <a:avLst/>
          </a:prstGeom>
          <a:noFill/>
          <a:ln/>
        </p:spPr>
        <p:txBody>
          <a:bodyPr wrap="square" rtlCol="0" anchor="t"/>
          <a:lstStyle/>
          <a:p>
            <a:pPr marL="285739" indent="-285739">
              <a:lnSpc>
                <a:spcPts val="2519"/>
              </a:lnSpc>
              <a:buSzPct val="100000"/>
              <a:buChar char="•"/>
            </a:pPr>
            <a:r>
              <a:rPr lang="en-US" sz="2800" kern="0" spc="-28" dirty="0">
                <a:solidFill>
                  <a:srgbClr val="272525"/>
                </a:solidFill>
                <a:latin typeface="Inter" pitchFamily="34" charset="0"/>
                <a:ea typeface="Inter" pitchFamily="34" charset="-122"/>
                <a:cs typeface="Inter" pitchFamily="34" charset="-120"/>
              </a:rPr>
              <a:t>Can expose patients to a small amount of radiation</a:t>
            </a:r>
            <a:endParaRPr lang="en-US" sz="2800" dirty="0"/>
          </a:p>
        </p:txBody>
      </p:sp>
      <p:sp>
        <p:nvSpPr>
          <p:cNvPr id="14" name="Text 10"/>
          <p:cNvSpPr/>
          <p:nvPr/>
        </p:nvSpPr>
        <p:spPr>
          <a:xfrm>
            <a:off x="6998422" y="5038686"/>
            <a:ext cx="5096596" cy="639961"/>
          </a:xfrm>
          <a:prstGeom prst="rect">
            <a:avLst/>
          </a:prstGeom>
          <a:noFill/>
          <a:ln/>
        </p:spPr>
        <p:txBody>
          <a:bodyPr wrap="square" rtlCol="0" anchor="t"/>
          <a:lstStyle/>
          <a:p>
            <a:pPr marL="285739" indent="-285739">
              <a:lnSpc>
                <a:spcPts val="2519"/>
              </a:lnSpc>
              <a:buSzPct val="100000"/>
              <a:buChar char="•"/>
            </a:pPr>
            <a:r>
              <a:rPr lang="en-US" sz="2800" kern="0" spc="-28" dirty="0">
                <a:solidFill>
                  <a:srgbClr val="272525"/>
                </a:solidFill>
                <a:latin typeface="Inter" pitchFamily="34" charset="0"/>
                <a:ea typeface="Inter" pitchFamily="34" charset="-122"/>
                <a:cs typeface="Inter" pitchFamily="34" charset="-120"/>
              </a:rPr>
              <a:t>Requires trained technicians to operate and interpret results</a:t>
            </a:r>
            <a:endParaRPr lang="en-US" sz="2800" dirty="0"/>
          </a:p>
        </p:txBody>
      </p:sp>
    </p:spTree>
    <p:extLst>
      <p:ext uri="{BB962C8B-B14F-4D97-AF65-F5344CB8AC3E}">
        <p14:creationId xmlns:p14="http://schemas.microsoft.com/office/powerpoint/2010/main" val="25191083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4369820" y="294778"/>
            <a:ext cx="3588941" cy="526455"/>
          </a:xfrm>
          <a:prstGeom prst="rect">
            <a:avLst/>
          </a:prstGeom>
          <a:noFill/>
          <a:ln/>
        </p:spPr>
        <p:txBody>
          <a:bodyPr wrap="none" rtlCol="0" anchor="t"/>
          <a:lstStyle/>
          <a:p>
            <a:pPr>
              <a:lnSpc>
                <a:spcPts val="4146"/>
              </a:lnSpc>
            </a:pPr>
            <a:r>
              <a:rPr lang="en-US" sz="3317" b="1" kern="0" spc="-99" dirty="0">
                <a:solidFill>
                  <a:srgbClr val="000000"/>
                </a:solidFill>
                <a:latin typeface="Inter" pitchFamily="34" charset="0"/>
                <a:ea typeface="Inter" pitchFamily="34" charset="-122"/>
                <a:cs typeface="Inter" pitchFamily="34" charset="-120"/>
              </a:rPr>
              <a:t>Ionizing Detectors</a:t>
            </a:r>
            <a:endParaRPr lang="en-US" sz="3317" dirty="0"/>
          </a:p>
        </p:txBody>
      </p:sp>
      <p:sp>
        <p:nvSpPr>
          <p:cNvPr id="5" name="Shape 3"/>
          <p:cNvSpPr/>
          <p:nvPr/>
        </p:nvSpPr>
        <p:spPr>
          <a:xfrm>
            <a:off x="632477" y="1326654"/>
            <a:ext cx="33635" cy="5068193"/>
          </a:xfrm>
          <a:prstGeom prst="rect">
            <a:avLst/>
          </a:prstGeom>
          <a:solidFill>
            <a:srgbClr val="B5B7E3"/>
          </a:solidFill>
          <a:ln/>
        </p:spPr>
      </p:sp>
      <p:sp>
        <p:nvSpPr>
          <p:cNvPr id="6" name="Shape 4"/>
          <p:cNvSpPr/>
          <p:nvPr/>
        </p:nvSpPr>
        <p:spPr>
          <a:xfrm>
            <a:off x="838753" y="1630908"/>
            <a:ext cx="589657" cy="33635"/>
          </a:xfrm>
          <a:prstGeom prst="rect">
            <a:avLst/>
          </a:prstGeom>
          <a:solidFill>
            <a:srgbClr val="B5B7E3"/>
          </a:solidFill>
          <a:ln/>
        </p:spPr>
      </p:sp>
      <p:sp>
        <p:nvSpPr>
          <p:cNvPr id="7" name="Shape 5"/>
          <p:cNvSpPr/>
          <p:nvPr/>
        </p:nvSpPr>
        <p:spPr>
          <a:xfrm>
            <a:off x="459738" y="1458318"/>
            <a:ext cx="379016" cy="379016"/>
          </a:xfrm>
          <a:prstGeom prst="roundRect">
            <a:avLst>
              <a:gd name="adj" fmla="val 20003"/>
            </a:avLst>
          </a:prstGeom>
          <a:solidFill>
            <a:srgbClr val="DADBF1"/>
          </a:solidFill>
          <a:ln w="12621">
            <a:solidFill>
              <a:srgbClr val="B5B7E3"/>
            </a:solidFill>
            <a:prstDash val="solid"/>
          </a:ln>
        </p:spPr>
      </p:sp>
      <p:sp>
        <p:nvSpPr>
          <p:cNvPr id="8" name="Text 6"/>
          <p:cNvSpPr/>
          <p:nvPr/>
        </p:nvSpPr>
        <p:spPr>
          <a:xfrm>
            <a:off x="587334" y="1489869"/>
            <a:ext cx="123726" cy="315813"/>
          </a:xfrm>
          <a:prstGeom prst="rect">
            <a:avLst/>
          </a:prstGeom>
          <a:noFill/>
          <a:ln/>
        </p:spPr>
        <p:txBody>
          <a:bodyPr wrap="none" rtlCol="0" anchor="t"/>
          <a:lstStyle/>
          <a:p>
            <a:pPr algn="ctr">
              <a:lnSpc>
                <a:spcPts val="2487"/>
              </a:lnSpc>
            </a:pPr>
            <a:r>
              <a:rPr lang="en-US" sz="1990" b="1" kern="0" spc="-27" dirty="0">
                <a:solidFill>
                  <a:srgbClr val="272525"/>
                </a:solidFill>
                <a:latin typeface="Inter" pitchFamily="34" charset="0"/>
                <a:ea typeface="Inter" pitchFamily="34" charset="-122"/>
                <a:cs typeface="Inter" pitchFamily="34" charset="-120"/>
              </a:rPr>
              <a:t>1</a:t>
            </a:r>
            <a:endParaRPr lang="en-US" sz="1990" dirty="0"/>
          </a:p>
        </p:txBody>
      </p:sp>
      <p:sp>
        <p:nvSpPr>
          <p:cNvPr id="9" name="Text 7"/>
          <p:cNvSpPr/>
          <p:nvPr/>
        </p:nvSpPr>
        <p:spPr>
          <a:xfrm>
            <a:off x="1575849" y="1495128"/>
            <a:ext cx="4001167" cy="263228"/>
          </a:xfrm>
          <a:prstGeom prst="rect">
            <a:avLst/>
          </a:prstGeom>
          <a:noFill/>
          <a:ln/>
        </p:spPr>
        <p:txBody>
          <a:bodyPr wrap="none" rtlCol="0" anchor="t"/>
          <a:lstStyle/>
          <a:p>
            <a:pPr>
              <a:lnSpc>
                <a:spcPts val="2072"/>
              </a:lnSpc>
            </a:pPr>
            <a:r>
              <a:rPr lang="en-US" sz="2800" b="1" kern="0" spc="-50" dirty="0">
                <a:solidFill>
                  <a:srgbClr val="272525"/>
                </a:solidFill>
                <a:latin typeface="Inter" pitchFamily="34" charset="0"/>
                <a:ea typeface="Inter" pitchFamily="34" charset="-122"/>
                <a:cs typeface="Inter" pitchFamily="34" charset="-120"/>
              </a:rPr>
              <a:t>What are Ionizing Detectors?</a:t>
            </a:r>
            <a:endParaRPr lang="en-US" sz="2800" dirty="0"/>
          </a:p>
        </p:txBody>
      </p:sp>
      <p:sp>
        <p:nvSpPr>
          <p:cNvPr id="10" name="Text 8"/>
          <p:cNvSpPr/>
          <p:nvPr/>
        </p:nvSpPr>
        <p:spPr>
          <a:xfrm>
            <a:off x="1575849" y="1926829"/>
            <a:ext cx="9723521" cy="808434"/>
          </a:xfrm>
          <a:prstGeom prst="rect">
            <a:avLst/>
          </a:prstGeom>
          <a:noFill/>
          <a:ln/>
        </p:spPr>
        <p:txBody>
          <a:bodyPr wrap="square" rtlCol="0" anchor="t"/>
          <a:lstStyle/>
          <a:p>
            <a:pPr>
              <a:lnSpc>
                <a:spcPts val="2122"/>
              </a:lnSpc>
            </a:pPr>
            <a:r>
              <a:rPr lang="en-US" sz="2000" kern="0" spc="-27" dirty="0">
                <a:solidFill>
                  <a:srgbClr val="272525"/>
                </a:solidFill>
                <a:latin typeface="Inter" pitchFamily="34" charset="0"/>
                <a:ea typeface="Inter" pitchFamily="34" charset="-122"/>
                <a:cs typeface="Inter" pitchFamily="34" charset="-120"/>
              </a:rPr>
              <a:t>Ionizing detectors are devices that detect ionizing radiation such as alpha and beta particles, gamma rays, and X-rays. They work on the principle of ionization which occurs when radiation interacts with the detector material.</a:t>
            </a:r>
            <a:endParaRPr lang="en-US" sz="2000" dirty="0"/>
          </a:p>
        </p:txBody>
      </p:sp>
      <p:sp>
        <p:nvSpPr>
          <p:cNvPr id="11" name="Shape 9"/>
          <p:cNvSpPr/>
          <p:nvPr/>
        </p:nvSpPr>
        <p:spPr>
          <a:xfrm>
            <a:off x="838753" y="3376463"/>
            <a:ext cx="589657" cy="33635"/>
          </a:xfrm>
          <a:prstGeom prst="rect">
            <a:avLst/>
          </a:prstGeom>
          <a:solidFill>
            <a:srgbClr val="B5B7E3"/>
          </a:solidFill>
          <a:ln/>
        </p:spPr>
      </p:sp>
      <p:sp>
        <p:nvSpPr>
          <p:cNvPr id="12" name="Shape 10"/>
          <p:cNvSpPr/>
          <p:nvPr/>
        </p:nvSpPr>
        <p:spPr>
          <a:xfrm>
            <a:off x="459738" y="3203873"/>
            <a:ext cx="379016" cy="379016"/>
          </a:xfrm>
          <a:prstGeom prst="roundRect">
            <a:avLst>
              <a:gd name="adj" fmla="val 20003"/>
            </a:avLst>
          </a:prstGeom>
          <a:solidFill>
            <a:srgbClr val="DADBF1"/>
          </a:solidFill>
          <a:ln w="12621">
            <a:solidFill>
              <a:srgbClr val="B5B7E3"/>
            </a:solidFill>
            <a:prstDash val="solid"/>
          </a:ln>
        </p:spPr>
      </p:sp>
      <p:sp>
        <p:nvSpPr>
          <p:cNvPr id="13" name="Text 11"/>
          <p:cNvSpPr/>
          <p:nvPr/>
        </p:nvSpPr>
        <p:spPr>
          <a:xfrm>
            <a:off x="571459" y="3235424"/>
            <a:ext cx="155476" cy="315813"/>
          </a:xfrm>
          <a:prstGeom prst="rect">
            <a:avLst/>
          </a:prstGeom>
          <a:noFill/>
          <a:ln/>
        </p:spPr>
        <p:txBody>
          <a:bodyPr wrap="none" rtlCol="0" anchor="t"/>
          <a:lstStyle/>
          <a:p>
            <a:pPr algn="ctr">
              <a:lnSpc>
                <a:spcPts val="2487"/>
              </a:lnSpc>
            </a:pPr>
            <a:r>
              <a:rPr lang="en-US" sz="1990" b="1" kern="0" spc="-27" dirty="0">
                <a:solidFill>
                  <a:srgbClr val="272525"/>
                </a:solidFill>
                <a:latin typeface="Inter" pitchFamily="34" charset="0"/>
                <a:ea typeface="Inter" pitchFamily="34" charset="-122"/>
                <a:cs typeface="Inter" pitchFamily="34" charset="-120"/>
              </a:rPr>
              <a:t>2</a:t>
            </a:r>
            <a:endParaRPr lang="en-US" sz="1990" dirty="0"/>
          </a:p>
        </p:txBody>
      </p:sp>
      <p:sp>
        <p:nvSpPr>
          <p:cNvPr id="14" name="Text 12"/>
          <p:cNvSpPr/>
          <p:nvPr/>
        </p:nvSpPr>
        <p:spPr>
          <a:xfrm>
            <a:off x="1575849" y="3240683"/>
            <a:ext cx="3774794" cy="263228"/>
          </a:xfrm>
          <a:prstGeom prst="rect">
            <a:avLst/>
          </a:prstGeom>
          <a:noFill/>
          <a:ln/>
        </p:spPr>
        <p:txBody>
          <a:bodyPr wrap="none" rtlCol="0" anchor="t"/>
          <a:lstStyle/>
          <a:p>
            <a:pPr>
              <a:lnSpc>
                <a:spcPts val="2072"/>
              </a:lnSpc>
            </a:pPr>
            <a:r>
              <a:rPr lang="en-US" sz="2800" b="1" kern="0" spc="-50" dirty="0">
                <a:solidFill>
                  <a:srgbClr val="272525"/>
                </a:solidFill>
                <a:latin typeface="Inter" pitchFamily="34" charset="0"/>
                <a:ea typeface="Inter" pitchFamily="34" charset="-122"/>
                <a:cs typeface="Inter" pitchFamily="34" charset="-120"/>
              </a:rPr>
              <a:t>Types of Ionizing Detectors</a:t>
            </a:r>
            <a:endParaRPr lang="en-US" sz="2800" dirty="0"/>
          </a:p>
        </p:txBody>
      </p:sp>
      <p:sp>
        <p:nvSpPr>
          <p:cNvPr id="15" name="Text 13"/>
          <p:cNvSpPr/>
          <p:nvPr/>
        </p:nvSpPr>
        <p:spPr>
          <a:xfrm>
            <a:off x="1575849" y="3672384"/>
            <a:ext cx="9723521" cy="808434"/>
          </a:xfrm>
          <a:prstGeom prst="rect">
            <a:avLst/>
          </a:prstGeom>
          <a:noFill/>
          <a:ln/>
        </p:spPr>
        <p:txBody>
          <a:bodyPr wrap="square" rtlCol="0" anchor="t"/>
          <a:lstStyle/>
          <a:p>
            <a:pPr>
              <a:lnSpc>
                <a:spcPts val="2122"/>
              </a:lnSpc>
            </a:pPr>
            <a:r>
              <a:rPr lang="en-US" sz="2000" kern="0" spc="-27" dirty="0">
                <a:solidFill>
                  <a:srgbClr val="272525"/>
                </a:solidFill>
                <a:latin typeface="Inter" pitchFamily="34" charset="0"/>
                <a:ea typeface="Inter" pitchFamily="34" charset="-122"/>
                <a:cs typeface="Inter" pitchFamily="34" charset="-120"/>
              </a:rPr>
              <a:t>There are several types of ionizing detectors including Geiger-Muller tubes, proportional counters, and semiconductor detectors. Each type has its own working principle, advantages, and disadvantages.</a:t>
            </a:r>
            <a:endParaRPr lang="en-US" sz="2000" dirty="0"/>
          </a:p>
        </p:txBody>
      </p:sp>
      <p:sp>
        <p:nvSpPr>
          <p:cNvPr id="16" name="Shape 14"/>
          <p:cNvSpPr/>
          <p:nvPr/>
        </p:nvSpPr>
        <p:spPr>
          <a:xfrm>
            <a:off x="838753" y="5122019"/>
            <a:ext cx="589657" cy="33635"/>
          </a:xfrm>
          <a:prstGeom prst="rect">
            <a:avLst/>
          </a:prstGeom>
          <a:solidFill>
            <a:srgbClr val="B5B7E3"/>
          </a:solidFill>
          <a:ln/>
        </p:spPr>
      </p:sp>
      <p:sp>
        <p:nvSpPr>
          <p:cNvPr id="17" name="Shape 15"/>
          <p:cNvSpPr/>
          <p:nvPr/>
        </p:nvSpPr>
        <p:spPr>
          <a:xfrm>
            <a:off x="459738" y="4949429"/>
            <a:ext cx="379016" cy="379016"/>
          </a:xfrm>
          <a:prstGeom prst="roundRect">
            <a:avLst>
              <a:gd name="adj" fmla="val 20003"/>
            </a:avLst>
          </a:prstGeom>
          <a:solidFill>
            <a:srgbClr val="DADBF1"/>
          </a:solidFill>
          <a:ln w="12621">
            <a:solidFill>
              <a:srgbClr val="B5B7E3"/>
            </a:solidFill>
            <a:prstDash val="solid"/>
          </a:ln>
        </p:spPr>
      </p:sp>
      <p:sp>
        <p:nvSpPr>
          <p:cNvPr id="18" name="Text 16"/>
          <p:cNvSpPr/>
          <p:nvPr/>
        </p:nvSpPr>
        <p:spPr>
          <a:xfrm>
            <a:off x="568284" y="4980980"/>
            <a:ext cx="161826" cy="315813"/>
          </a:xfrm>
          <a:prstGeom prst="rect">
            <a:avLst/>
          </a:prstGeom>
          <a:noFill/>
          <a:ln/>
        </p:spPr>
        <p:txBody>
          <a:bodyPr wrap="none" rtlCol="0" anchor="t"/>
          <a:lstStyle/>
          <a:p>
            <a:pPr algn="ctr">
              <a:lnSpc>
                <a:spcPts val="2487"/>
              </a:lnSpc>
            </a:pPr>
            <a:r>
              <a:rPr lang="en-US" sz="1990" b="1" kern="0" spc="-27" dirty="0">
                <a:solidFill>
                  <a:srgbClr val="272525"/>
                </a:solidFill>
                <a:latin typeface="Inter" pitchFamily="34" charset="0"/>
                <a:ea typeface="Inter" pitchFamily="34" charset="-122"/>
                <a:cs typeface="Inter" pitchFamily="34" charset="-120"/>
              </a:rPr>
              <a:t>3</a:t>
            </a:r>
            <a:endParaRPr lang="en-US" sz="1990" dirty="0"/>
          </a:p>
        </p:txBody>
      </p:sp>
      <p:sp>
        <p:nvSpPr>
          <p:cNvPr id="19" name="Text 17"/>
          <p:cNvSpPr/>
          <p:nvPr/>
        </p:nvSpPr>
        <p:spPr>
          <a:xfrm>
            <a:off x="1575849" y="4986239"/>
            <a:ext cx="4680140" cy="263228"/>
          </a:xfrm>
          <a:prstGeom prst="rect">
            <a:avLst/>
          </a:prstGeom>
          <a:noFill/>
          <a:ln/>
        </p:spPr>
        <p:txBody>
          <a:bodyPr wrap="none" rtlCol="0" anchor="t"/>
          <a:lstStyle/>
          <a:p>
            <a:pPr>
              <a:lnSpc>
                <a:spcPts val="2072"/>
              </a:lnSpc>
            </a:pPr>
            <a:r>
              <a:rPr lang="en-US" sz="2800" b="1" kern="0" spc="-50" dirty="0">
                <a:solidFill>
                  <a:srgbClr val="272525"/>
                </a:solidFill>
                <a:latin typeface="Inter" pitchFamily="34" charset="0"/>
                <a:ea typeface="Inter" pitchFamily="34" charset="-122"/>
                <a:cs typeface="Inter" pitchFamily="34" charset="-120"/>
              </a:rPr>
              <a:t>Applications of Ionizing Detectors</a:t>
            </a:r>
            <a:endParaRPr lang="en-US" sz="2800" dirty="0"/>
          </a:p>
        </p:txBody>
      </p:sp>
      <p:sp>
        <p:nvSpPr>
          <p:cNvPr id="20" name="Text 18"/>
          <p:cNvSpPr/>
          <p:nvPr/>
        </p:nvSpPr>
        <p:spPr>
          <a:xfrm>
            <a:off x="1575849" y="5417940"/>
            <a:ext cx="9723521" cy="808434"/>
          </a:xfrm>
          <a:prstGeom prst="rect">
            <a:avLst/>
          </a:prstGeom>
          <a:noFill/>
          <a:ln/>
        </p:spPr>
        <p:txBody>
          <a:bodyPr wrap="square" rtlCol="0" anchor="t"/>
          <a:lstStyle/>
          <a:p>
            <a:pPr>
              <a:lnSpc>
                <a:spcPts val="2122"/>
              </a:lnSpc>
            </a:pPr>
            <a:r>
              <a:rPr lang="en-US" sz="2000" kern="0" spc="-27" dirty="0">
                <a:solidFill>
                  <a:srgbClr val="272525"/>
                </a:solidFill>
                <a:latin typeface="Inter" pitchFamily="34" charset="0"/>
                <a:ea typeface="Inter" pitchFamily="34" charset="-122"/>
                <a:cs typeface="Inter" pitchFamily="34" charset="-120"/>
              </a:rPr>
              <a:t>Ionizing detectors have a wide range of applications such as </a:t>
            </a:r>
            <a:r>
              <a:rPr lang="en-US" sz="2000" kern="0" spc="-27" dirty="0" smtClean="0">
                <a:solidFill>
                  <a:srgbClr val="272525"/>
                </a:solidFill>
                <a:latin typeface="Inter" pitchFamily="34" charset="0"/>
                <a:ea typeface="Inter" pitchFamily="34" charset="-122"/>
                <a:cs typeface="Inter" pitchFamily="34" charset="-120"/>
              </a:rPr>
              <a:t>in medical imaging</a:t>
            </a:r>
            <a:r>
              <a:rPr lang="sr-Latn-RS" sz="2000" kern="0" spc="-27" dirty="0" smtClean="0">
                <a:solidFill>
                  <a:srgbClr val="272525"/>
                </a:solidFill>
                <a:latin typeface="Inter" pitchFamily="34" charset="0"/>
                <a:ea typeface="Inter" pitchFamily="34" charset="-122"/>
                <a:cs typeface="Inter" pitchFamily="34" charset="-120"/>
              </a:rPr>
              <a:t>. </a:t>
            </a:r>
            <a:r>
              <a:rPr lang="en-US" sz="2000" kern="0" spc="-27" dirty="0" smtClean="0">
                <a:solidFill>
                  <a:srgbClr val="272525"/>
                </a:solidFill>
                <a:latin typeface="Inter" pitchFamily="34" charset="0"/>
                <a:ea typeface="Inter" pitchFamily="34" charset="-122"/>
                <a:cs typeface="Inter" pitchFamily="34" charset="-120"/>
              </a:rPr>
              <a:t>They </a:t>
            </a:r>
            <a:r>
              <a:rPr lang="en-US" sz="2000" kern="0" spc="-27" dirty="0">
                <a:solidFill>
                  <a:srgbClr val="272525"/>
                </a:solidFill>
                <a:latin typeface="Inter" pitchFamily="34" charset="0"/>
                <a:ea typeface="Inter" pitchFamily="34" charset="-122"/>
                <a:cs typeface="Inter" pitchFamily="34" charset="-120"/>
              </a:rPr>
              <a:t>are also used for detecting radiation in the environment and in food.</a:t>
            </a:r>
            <a:endParaRPr lang="en-US" sz="2000" dirty="0"/>
          </a:p>
        </p:txBody>
      </p:sp>
    </p:spTree>
    <p:extLst>
      <p:ext uri="{BB962C8B-B14F-4D97-AF65-F5344CB8AC3E}">
        <p14:creationId xmlns:p14="http://schemas.microsoft.com/office/powerpoint/2010/main" val="34961144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85666" y="114194"/>
            <a:ext cx="8236424" cy="1077218"/>
          </a:xfrm>
          <a:prstGeom prst="rect">
            <a:avLst/>
          </a:prstGeom>
        </p:spPr>
        <p:txBody>
          <a:bodyPr wrap="square">
            <a:spAutoFit/>
          </a:bodyPr>
          <a:lstStyle/>
          <a:p>
            <a:pPr algn="ctr"/>
            <a:r>
              <a:rPr lang="sr-Latn-RS" sz="3200" b="1" dirty="0" smtClean="0">
                <a:latin typeface="Calibri" panose="020F0502020204030204" pitchFamily="34" charset="0"/>
                <a:cs typeface="Calibri" panose="020F0502020204030204" pitchFamily="34" charset="0"/>
              </a:rPr>
              <a:t>SCINTIGRAPHY</a:t>
            </a:r>
            <a:endParaRPr lang="sr-Cyrl-RS" sz="3200" b="1" dirty="0">
              <a:latin typeface="Calibri" panose="020F0502020204030204" pitchFamily="34" charset="0"/>
              <a:cs typeface="Calibri" panose="020F0502020204030204" pitchFamily="34" charset="0"/>
            </a:endParaRPr>
          </a:p>
          <a:p>
            <a:pPr algn="ctr"/>
            <a:r>
              <a:rPr lang="en-US" sz="3200" dirty="0" smtClean="0">
                <a:latin typeface="Calibri" panose="020F0502020204030204" pitchFamily="34" charset="0"/>
                <a:cs typeface="Calibri" panose="020F0502020204030204" pitchFamily="34" charset="0"/>
              </a:rPr>
              <a:t>NUCLEAR </a:t>
            </a:r>
            <a:r>
              <a:rPr lang="en-US" sz="3200" dirty="0">
                <a:latin typeface="Calibri" panose="020F0502020204030204" pitchFamily="34" charset="0"/>
                <a:cs typeface="Calibri" panose="020F0502020204030204" pitchFamily="34" charset="0"/>
              </a:rPr>
              <a:t>MEDICINE IMAGING</a:t>
            </a:r>
          </a:p>
        </p:txBody>
      </p:sp>
      <p:sp>
        <p:nvSpPr>
          <p:cNvPr id="3" name="Rectangle 2"/>
          <p:cNvSpPr/>
          <p:nvPr/>
        </p:nvSpPr>
        <p:spPr>
          <a:xfrm>
            <a:off x="415636" y="1513206"/>
            <a:ext cx="7384473" cy="4524315"/>
          </a:xfrm>
          <a:prstGeom prst="rect">
            <a:avLst/>
          </a:prstGeom>
        </p:spPr>
        <p:txBody>
          <a:bodyPr wrap="square">
            <a:spAutoFit/>
          </a:bodyPr>
          <a:lstStyle/>
          <a:p>
            <a:pPr algn="just"/>
            <a:r>
              <a:rPr lang="en-US" sz="2400" dirty="0"/>
              <a:t>Scintigraphy (from Latin scintilla, "spark"), also known as a gamma scan, is a diagnostic test in nuclear medicine, where radioisotopes attached to drugs that travel to a specific organ or tissue (radiopharmaceuticals) are taken internally and the emitted gamma radiation is captured by external detectors (gamma cameras) to form </a:t>
            </a:r>
            <a:r>
              <a:rPr lang="en-US" sz="2400" dirty="0" smtClean="0"/>
              <a:t>two-dimensional</a:t>
            </a:r>
            <a:r>
              <a:rPr lang="sr-Latn-RS" sz="2400" dirty="0" smtClean="0"/>
              <a:t> </a:t>
            </a:r>
            <a:r>
              <a:rPr lang="en-US" sz="2400" dirty="0" smtClean="0"/>
              <a:t>images </a:t>
            </a:r>
            <a:endParaRPr lang="sr-Latn-RS" sz="2400" dirty="0" smtClean="0"/>
          </a:p>
          <a:p>
            <a:pPr algn="just"/>
            <a:r>
              <a:rPr lang="en-US" sz="2400" dirty="0" smtClean="0"/>
              <a:t>In </a:t>
            </a:r>
            <a:r>
              <a:rPr lang="en-US" sz="2400" dirty="0"/>
              <a:t>contrast, SPECT </a:t>
            </a:r>
            <a:r>
              <a:rPr lang="en-US" sz="2400" dirty="0" smtClean="0"/>
              <a:t>form </a:t>
            </a:r>
            <a:r>
              <a:rPr lang="en-US" sz="2400" dirty="0"/>
              <a:t>3-dimensional images and are therefore classified as separate techniques from scintigraphy, although they also use gamma cameras to detect internal radiation</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00109" y="1898073"/>
            <a:ext cx="4391890" cy="4039466"/>
          </a:xfrm>
          <a:prstGeom prst="rect">
            <a:avLst/>
          </a:prstGeom>
        </p:spPr>
      </p:pic>
    </p:spTree>
    <p:extLst>
      <p:ext uri="{BB962C8B-B14F-4D97-AF65-F5344CB8AC3E}">
        <p14:creationId xmlns:p14="http://schemas.microsoft.com/office/powerpoint/2010/main" val="1553730133"/>
      </p:ext>
    </p:extLst>
  </p:cSld>
  <p:clrMapOvr>
    <a:masterClrMapping/>
  </p:clrMapOvr>
  <mc:AlternateContent xmlns:mc="http://schemas.openxmlformats.org/markup-compatibility/2006" xmlns:p14="http://schemas.microsoft.com/office/powerpoint/2010/main">
    <mc:Choice Requires="p14">
      <p:transition spd="slow" p14:dur="2000" advTm="47829"/>
    </mc:Choice>
    <mc:Fallback xmlns="">
      <p:transition spd="slow" advTm="47829"/>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C:\Users\Vladimir\Desktop\Morphological-and-functional-imaging-in-clinical-and-pre-clinical-applications.jpg"/>
          <p:cNvPicPr>
            <a:picLocks noChangeAspect="1" noChangeArrowheads="1"/>
          </p:cNvPicPr>
          <p:nvPr/>
        </p:nvPicPr>
        <p:blipFill>
          <a:blip r:embed="rId2" cstate="print"/>
          <a:srcRect b="10345"/>
          <a:stretch>
            <a:fillRect/>
          </a:stretch>
        </p:blipFill>
        <p:spPr bwMode="auto">
          <a:xfrm>
            <a:off x="6722184" y="2780451"/>
            <a:ext cx="5469816" cy="3467949"/>
          </a:xfrm>
          <a:prstGeom prst="rect">
            <a:avLst/>
          </a:prstGeom>
          <a:noFill/>
        </p:spPr>
      </p:pic>
      <p:sp>
        <p:nvSpPr>
          <p:cNvPr id="7" name="Rectangle 6"/>
          <p:cNvSpPr/>
          <p:nvPr/>
        </p:nvSpPr>
        <p:spPr>
          <a:xfrm>
            <a:off x="1885666" y="114194"/>
            <a:ext cx="8236424" cy="1077218"/>
          </a:xfrm>
          <a:prstGeom prst="rect">
            <a:avLst/>
          </a:prstGeom>
        </p:spPr>
        <p:txBody>
          <a:bodyPr wrap="square">
            <a:spAutoFit/>
          </a:bodyPr>
          <a:lstStyle/>
          <a:p>
            <a:pPr algn="ctr"/>
            <a:r>
              <a:rPr lang="sr-Latn-RS" sz="3200" b="1" dirty="0" smtClean="0">
                <a:latin typeface="Calibri" panose="020F0502020204030204" pitchFamily="34" charset="0"/>
                <a:cs typeface="Calibri" panose="020F0502020204030204" pitchFamily="34" charset="0"/>
              </a:rPr>
              <a:t>SCINTIGRAPHY</a:t>
            </a:r>
            <a:endParaRPr lang="sr-Cyrl-RS" sz="3200" b="1" dirty="0">
              <a:latin typeface="Calibri" panose="020F0502020204030204" pitchFamily="34" charset="0"/>
              <a:cs typeface="Calibri" panose="020F0502020204030204" pitchFamily="34" charset="0"/>
            </a:endParaRPr>
          </a:p>
          <a:p>
            <a:pPr algn="ctr"/>
            <a:r>
              <a:rPr lang="en-US" sz="3200" dirty="0" smtClean="0">
                <a:latin typeface="Calibri" panose="020F0502020204030204" pitchFamily="34" charset="0"/>
                <a:cs typeface="Calibri" panose="020F0502020204030204" pitchFamily="34" charset="0"/>
              </a:rPr>
              <a:t>NUCLEAR </a:t>
            </a:r>
            <a:r>
              <a:rPr lang="en-US" sz="3200" dirty="0">
                <a:latin typeface="Calibri" panose="020F0502020204030204" pitchFamily="34" charset="0"/>
                <a:cs typeface="Calibri" panose="020F0502020204030204" pitchFamily="34" charset="0"/>
              </a:rPr>
              <a:t>MEDICINE IMAGING</a:t>
            </a:r>
          </a:p>
        </p:txBody>
      </p:sp>
      <p:sp>
        <p:nvSpPr>
          <p:cNvPr id="8" name="Text 4"/>
          <p:cNvSpPr/>
          <p:nvPr/>
        </p:nvSpPr>
        <p:spPr>
          <a:xfrm>
            <a:off x="556010" y="1299107"/>
            <a:ext cx="11331189" cy="2132409"/>
          </a:xfrm>
          <a:prstGeom prst="rect">
            <a:avLst/>
          </a:prstGeom>
          <a:noFill/>
          <a:ln/>
        </p:spPr>
        <p:txBody>
          <a:bodyPr wrap="square" rtlCol="0" anchor="t"/>
          <a:lstStyle/>
          <a:p>
            <a:pPr marL="0" indent="0">
              <a:buNone/>
            </a:pPr>
            <a:r>
              <a:rPr lang="en-US" sz="2400" dirty="0">
                <a:solidFill>
                  <a:srgbClr val="272525"/>
                </a:solidFill>
                <a:latin typeface="Lato" pitchFamily="34" charset="0"/>
                <a:ea typeface="Lato" pitchFamily="34" charset="-122"/>
                <a:cs typeface="Lato" pitchFamily="34" charset="-120"/>
              </a:rPr>
              <a:t>Scintigraphy is a molecular imaging technique that involves the use of radioisotopes to generate images of a patient's internal organs and tissues.</a:t>
            </a:r>
            <a:endParaRPr lang="en-US" sz="2400" dirty="0"/>
          </a:p>
        </p:txBody>
      </p:sp>
      <p:sp>
        <p:nvSpPr>
          <p:cNvPr id="10" name="Text 10"/>
          <p:cNvSpPr/>
          <p:nvPr/>
        </p:nvSpPr>
        <p:spPr>
          <a:xfrm>
            <a:off x="556010" y="4514425"/>
            <a:ext cx="5861373" cy="2132409"/>
          </a:xfrm>
          <a:prstGeom prst="rect">
            <a:avLst/>
          </a:prstGeom>
          <a:noFill/>
          <a:ln/>
        </p:spPr>
        <p:txBody>
          <a:bodyPr wrap="square" rtlCol="0" anchor="t"/>
          <a:lstStyle/>
          <a:p>
            <a:pPr marL="0" indent="0">
              <a:buNone/>
            </a:pPr>
            <a:r>
              <a:rPr lang="en-US" sz="2400" dirty="0">
                <a:solidFill>
                  <a:srgbClr val="272525"/>
                </a:solidFill>
                <a:latin typeface="Lato" pitchFamily="34" charset="0"/>
                <a:ea typeface="Lato" pitchFamily="34" charset="-122"/>
                <a:cs typeface="Lato" pitchFamily="34" charset="-120"/>
              </a:rPr>
              <a:t>Scintigraphy is a safe and non-invasive diagnostic tool that can provide accurate and detailed images of the body's internal structures and functions.</a:t>
            </a:r>
            <a:endParaRPr lang="en-US" sz="2400" dirty="0"/>
          </a:p>
        </p:txBody>
      </p:sp>
      <p:sp>
        <p:nvSpPr>
          <p:cNvPr id="11" name="Text 6"/>
          <p:cNvSpPr/>
          <p:nvPr/>
        </p:nvSpPr>
        <p:spPr>
          <a:xfrm>
            <a:off x="556010" y="2658922"/>
            <a:ext cx="2377440" cy="347186"/>
          </a:xfrm>
          <a:prstGeom prst="rect">
            <a:avLst/>
          </a:prstGeom>
          <a:noFill/>
          <a:ln/>
        </p:spPr>
        <p:txBody>
          <a:bodyPr wrap="none" rtlCol="0" anchor="t"/>
          <a:lstStyle/>
          <a:p>
            <a:pPr marL="0" indent="0" algn="l">
              <a:lnSpc>
                <a:spcPts val="2734"/>
              </a:lnSpc>
              <a:buNone/>
            </a:pPr>
            <a:r>
              <a:rPr lang="en-US" sz="2400" dirty="0">
                <a:solidFill>
                  <a:srgbClr val="312F2B"/>
                </a:solidFill>
                <a:latin typeface="Gelasio" pitchFamily="34" charset="0"/>
                <a:ea typeface="Gelasio" pitchFamily="34" charset="-122"/>
                <a:cs typeface="Gelasio" pitchFamily="34" charset="-120"/>
              </a:rPr>
              <a:t>Functional Imaging</a:t>
            </a:r>
            <a:endParaRPr lang="en-US" sz="2400" dirty="0"/>
          </a:p>
        </p:txBody>
      </p:sp>
      <p:sp>
        <p:nvSpPr>
          <p:cNvPr id="12" name="Text 7"/>
          <p:cNvSpPr/>
          <p:nvPr/>
        </p:nvSpPr>
        <p:spPr>
          <a:xfrm>
            <a:off x="556010" y="3006108"/>
            <a:ext cx="5825372" cy="1066205"/>
          </a:xfrm>
          <a:prstGeom prst="rect">
            <a:avLst/>
          </a:prstGeom>
          <a:noFill/>
          <a:ln/>
        </p:spPr>
        <p:txBody>
          <a:bodyPr wrap="square" rtlCol="0" anchor="t"/>
          <a:lstStyle/>
          <a:p>
            <a:pPr marL="0" indent="0" algn="l">
              <a:lnSpc>
                <a:spcPts val="2799"/>
              </a:lnSpc>
              <a:buNone/>
            </a:pPr>
            <a:r>
              <a:rPr lang="en-US" sz="2400" dirty="0">
                <a:solidFill>
                  <a:srgbClr val="272525"/>
                </a:solidFill>
                <a:latin typeface="Lato" pitchFamily="34" charset="0"/>
                <a:ea typeface="Lato" pitchFamily="34" charset="-122"/>
                <a:cs typeface="Lato" pitchFamily="34" charset="-120"/>
              </a:rPr>
              <a:t>Track metabolic processes and biochemical activities in real-time without invasive procedures.</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2280219" y="254695"/>
            <a:ext cx="7988300" cy="578644"/>
          </a:xfrm>
          <a:prstGeom prst="rect">
            <a:avLst/>
          </a:prstGeom>
          <a:noFill/>
          <a:ln/>
        </p:spPr>
        <p:txBody>
          <a:bodyPr wrap="none" rtlCol="0" anchor="t"/>
          <a:lstStyle/>
          <a:p>
            <a:pPr algn="ctr">
              <a:lnSpc>
                <a:spcPts val="4556"/>
              </a:lnSpc>
            </a:pPr>
            <a:r>
              <a:rPr lang="en-US" sz="3645" dirty="0" smtClean="0">
                <a:solidFill>
                  <a:srgbClr val="312F2B"/>
                </a:solidFill>
                <a:latin typeface="Gelasio" pitchFamily="34" charset="0"/>
                <a:ea typeface="Gelasio" pitchFamily="34" charset="-122"/>
                <a:cs typeface="Gelasio" pitchFamily="34" charset="-120"/>
              </a:rPr>
              <a:t>Radiopharmaceuticals</a:t>
            </a:r>
            <a:endParaRPr lang="en-US" sz="3645" dirty="0"/>
          </a:p>
        </p:txBody>
      </p:sp>
      <p:pic>
        <p:nvPicPr>
          <p:cNvPr id="5" name="Image 1" descr="preencoded.png"/>
          <p:cNvPicPr>
            <a:picLocks noChangeAspect="1"/>
          </p:cNvPicPr>
          <p:nvPr/>
        </p:nvPicPr>
        <p:blipFill>
          <a:blip r:embed="rId3" cstate="print"/>
          <a:stretch>
            <a:fillRect/>
          </a:stretch>
        </p:blipFill>
        <p:spPr>
          <a:xfrm>
            <a:off x="906932" y="1140140"/>
            <a:ext cx="2746573" cy="1697434"/>
          </a:xfrm>
          <a:prstGeom prst="rect">
            <a:avLst/>
          </a:prstGeom>
        </p:spPr>
      </p:pic>
      <p:pic>
        <p:nvPicPr>
          <p:cNvPr id="8" name="Image 2" descr="preencoded.png"/>
          <p:cNvPicPr>
            <a:picLocks noChangeAspect="1"/>
          </p:cNvPicPr>
          <p:nvPr/>
        </p:nvPicPr>
        <p:blipFill>
          <a:blip r:embed="rId4" cstate="print"/>
          <a:stretch>
            <a:fillRect/>
          </a:stretch>
        </p:blipFill>
        <p:spPr>
          <a:xfrm>
            <a:off x="4530717" y="1162081"/>
            <a:ext cx="2746673" cy="1697533"/>
          </a:xfrm>
          <a:prstGeom prst="rect">
            <a:avLst/>
          </a:prstGeom>
        </p:spPr>
      </p:pic>
      <p:pic>
        <p:nvPicPr>
          <p:cNvPr id="11" name="Image 3" descr="preencoded.png"/>
          <p:cNvPicPr>
            <a:picLocks noChangeAspect="1"/>
          </p:cNvPicPr>
          <p:nvPr/>
        </p:nvPicPr>
        <p:blipFill>
          <a:blip r:embed="rId5" cstate="print"/>
          <a:stretch>
            <a:fillRect/>
          </a:stretch>
        </p:blipFill>
        <p:spPr>
          <a:xfrm>
            <a:off x="8087760" y="1140041"/>
            <a:ext cx="2746673" cy="1697533"/>
          </a:xfrm>
          <a:prstGeom prst="rect">
            <a:avLst/>
          </a:prstGeom>
        </p:spPr>
      </p:pic>
      <p:sp>
        <p:nvSpPr>
          <p:cNvPr id="14" name="Text 2"/>
          <p:cNvSpPr/>
          <p:nvPr/>
        </p:nvSpPr>
        <p:spPr>
          <a:xfrm>
            <a:off x="669362" y="3021860"/>
            <a:ext cx="2221944" cy="347186"/>
          </a:xfrm>
          <a:prstGeom prst="rect">
            <a:avLst/>
          </a:prstGeom>
          <a:noFill/>
          <a:ln/>
        </p:spPr>
        <p:txBody>
          <a:bodyPr wrap="none" rtlCol="0" anchor="t"/>
          <a:lstStyle/>
          <a:p>
            <a:pPr marL="0" indent="0" algn="l">
              <a:lnSpc>
                <a:spcPts val="2734"/>
              </a:lnSpc>
              <a:buNone/>
            </a:pPr>
            <a:r>
              <a:rPr lang="en-US" sz="2187" dirty="0">
                <a:solidFill>
                  <a:srgbClr val="312F2B"/>
                </a:solidFill>
                <a:latin typeface="Gelasio" pitchFamily="34" charset="0"/>
                <a:ea typeface="Gelasio" pitchFamily="34" charset="-122"/>
                <a:cs typeface="Gelasio" pitchFamily="34" charset="-120"/>
              </a:rPr>
              <a:t>Composition</a:t>
            </a:r>
            <a:endParaRPr lang="en-US" sz="2187" dirty="0"/>
          </a:p>
        </p:txBody>
      </p:sp>
      <p:sp>
        <p:nvSpPr>
          <p:cNvPr id="15" name="Text 3"/>
          <p:cNvSpPr/>
          <p:nvPr/>
        </p:nvSpPr>
        <p:spPr>
          <a:xfrm>
            <a:off x="669362" y="3591217"/>
            <a:ext cx="3295888" cy="1777008"/>
          </a:xfrm>
          <a:prstGeom prst="rect">
            <a:avLst/>
          </a:prstGeom>
          <a:noFill/>
          <a:ln/>
        </p:spPr>
        <p:txBody>
          <a:bodyPr wrap="square" rtlCol="0" anchor="t"/>
          <a:lstStyle/>
          <a:p>
            <a:pPr marL="0" indent="0" algn="just">
              <a:lnSpc>
                <a:spcPts val="2799"/>
              </a:lnSpc>
              <a:buNone/>
            </a:pPr>
            <a:r>
              <a:rPr lang="en-US" sz="1750" dirty="0">
                <a:solidFill>
                  <a:srgbClr val="272525"/>
                </a:solidFill>
                <a:latin typeface="Lato" pitchFamily="34" charset="0"/>
                <a:ea typeface="Lato" pitchFamily="34" charset="-122"/>
                <a:cs typeface="Lato" pitchFamily="34" charset="-120"/>
              </a:rPr>
              <a:t>Radiopharmaceuticals contain radioactive material and biologically active molecules that selectively adhere to specific disease sites in the body.</a:t>
            </a:r>
            <a:endParaRPr lang="en-US" sz="1750" dirty="0"/>
          </a:p>
        </p:txBody>
      </p:sp>
      <p:sp>
        <p:nvSpPr>
          <p:cNvPr id="16" name="Text 4"/>
          <p:cNvSpPr/>
          <p:nvPr/>
        </p:nvSpPr>
        <p:spPr>
          <a:xfrm>
            <a:off x="4298506" y="3021979"/>
            <a:ext cx="2221944" cy="347186"/>
          </a:xfrm>
          <a:prstGeom prst="rect">
            <a:avLst/>
          </a:prstGeom>
          <a:noFill/>
          <a:ln/>
        </p:spPr>
        <p:txBody>
          <a:bodyPr wrap="none" rtlCol="0" anchor="t"/>
          <a:lstStyle/>
          <a:p>
            <a:pPr marL="0" indent="0" algn="l">
              <a:lnSpc>
                <a:spcPts val="2734"/>
              </a:lnSpc>
              <a:buNone/>
            </a:pPr>
            <a:r>
              <a:rPr lang="en-US" sz="2187" dirty="0">
                <a:solidFill>
                  <a:srgbClr val="312F2B"/>
                </a:solidFill>
                <a:latin typeface="Gelasio" pitchFamily="34" charset="0"/>
                <a:ea typeface="Gelasio" pitchFamily="34" charset="-122"/>
                <a:cs typeface="Gelasio" pitchFamily="34" charset="-120"/>
              </a:rPr>
              <a:t>Preparation</a:t>
            </a:r>
            <a:endParaRPr lang="en-US" sz="2187" dirty="0"/>
          </a:p>
        </p:txBody>
      </p:sp>
      <p:sp>
        <p:nvSpPr>
          <p:cNvPr id="17" name="Text 5"/>
          <p:cNvSpPr/>
          <p:nvPr/>
        </p:nvSpPr>
        <p:spPr>
          <a:xfrm>
            <a:off x="4298506" y="3591336"/>
            <a:ext cx="3296007" cy="1421606"/>
          </a:xfrm>
          <a:prstGeom prst="rect">
            <a:avLst/>
          </a:prstGeom>
          <a:noFill/>
          <a:ln/>
        </p:spPr>
        <p:txBody>
          <a:bodyPr wrap="square" rtlCol="0" anchor="t"/>
          <a:lstStyle/>
          <a:p>
            <a:pPr marL="0" indent="0" algn="just">
              <a:lnSpc>
                <a:spcPts val="2799"/>
              </a:lnSpc>
              <a:buNone/>
            </a:pPr>
            <a:r>
              <a:rPr lang="en-US" sz="1750" dirty="0">
                <a:solidFill>
                  <a:srgbClr val="272525"/>
                </a:solidFill>
                <a:latin typeface="Lato" pitchFamily="34" charset="0"/>
                <a:ea typeface="Lato" pitchFamily="34" charset="-122"/>
                <a:cs typeface="Lato" pitchFamily="34" charset="-120"/>
              </a:rPr>
              <a:t>These substances are carefully prepared and quality-tested in labs to ensure that they are both safe and effective for clinical use.</a:t>
            </a:r>
            <a:endParaRPr lang="en-US" sz="1750" dirty="0"/>
          </a:p>
        </p:txBody>
      </p:sp>
      <p:sp>
        <p:nvSpPr>
          <p:cNvPr id="18" name="Shape 2"/>
          <p:cNvSpPr/>
          <p:nvPr/>
        </p:nvSpPr>
        <p:spPr>
          <a:xfrm>
            <a:off x="7947355" y="3021860"/>
            <a:ext cx="3370064" cy="3173730"/>
          </a:xfrm>
          <a:prstGeom prst="roundRect">
            <a:avLst>
              <a:gd name="adj" fmla="val 3151"/>
            </a:avLst>
          </a:prstGeom>
          <a:noFill/>
          <a:ln w="13811">
            <a:solidFill>
              <a:srgbClr val="D1D1C7"/>
            </a:solidFill>
            <a:prstDash val="solid"/>
          </a:ln>
        </p:spPr>
      </p:sp>
      <p:sp>
        <p:nvSpPr>
          <p:cNvPr id="19" name="Text 3"/>
          <p:cNvSpPr/>
          <p:nvPr/>
        </p:nvSpPr>
        <p:spPr>
          <a:xfrm>
            <a:off x="7947355" y="3044622"/>
            <a:ext cx="2221944" cy="347186"/>
          </a:xfrm>
          <a:prstGeom prst="rect">
            <a:avLst/>
          </a:prstGeom>
          <a:noFill/>
          <a:ln/>
        </p:spPr>
        <p:txBody>
          <a:bodyPr wrap="none" rtlCol="0" anchor="t"/>
          <a:lstStyle/>
          <a:p>
            <a:pPr marL="0" indent="0">
              <a:lnSpc>
                <a:spcPts val="2734"/>
              </a:lnSpc>
              <a:buNone/>
            </a:pPr>
            <a:r>
              <a:rPr lang="en-US" sz="2187" dirty="0">
                <a:solidFill>
                  <a:srgbClr val="272525"/>
                </a:solidFill>
                <a:latin typeface="Gelasio" pitchFamily="34" charset="0"/>
                <a:ea typeface="Gelasio" pitchFamily="34" charset="-122"/>
                <a:cs typeface="Gelasio" pitchFamily="34" charset="-120"/>
              </a:rPr>
              <a:t>Injection</a:t>
            </a:r>
            <a:endParaRPr lang="en-US" sz="2187" dirty="0"/>
          </a:p>
        </p:txBody>
      </p:sp>
      <p:sp>
        <p:nvSpPr>
          <p:cNvPr id="20" name="Text 4"/>
          <p:cNvSpPr/>
          <p:nvPr/>
        </p:nvSpPr>
        <p:spPr>
          <a:xfrm>
            <a:off x="7947355" y="3591217"/>
            <a:ext cx="2898100" cy="1777008"/>
          </a:xfrm>
          <a:prstGeom prst="rect">
            <a:avLst/>
          </a:prstGeom>
          <a:noFill/>
          <a:ln/>
        </p:spPr>
        <p:txBody>
          <a:bodyPr wrap="square" rtlCol="0" anchor="t"/>
          <a:lstStyle/>
          <a:p>
            <a:pPr marL="0" indent="0" algn="just">
              <a:lnSpc>
                <a:spcPts val="2799"/>
              </a:lnSpc>
              <a:buNone/>
            </a:pPr>
            <a:r>
              <a:rPr lang="en-US" sz="1750" dirty="0">
                <a:solidFill>
                  <a:srgbClr val="272525"/>
                </a:solidFill>
                <a:latin typeface="Lato" pitchFamily="34" charset="0"/>
                <a:ea typeface="Lato" pitchFamily="34" charset="-122"/>
                <a:cs typeface="Lato" pitchFamily="34" charset="-120"/>
              </a:rPr>
              <a:t>A radiopharmaceutical is injected into the patient's bloodstream, where it will travel to the intended organ or tissue being studied.</a:t>
            </a:r>
            <a:endParaRPr lang="en-US" sz="1750" dirty="0"/>
          </a:p>
        </p:txBody>
      </p:sp>
      <p:sp>
        <p:nvSpPr>
          <p:cNvPr id="21" name="Shape 2"/>
          <p:cNvSpPr/>
          <p:nvPr/>
        </p:nvSpPr>
        <p:spPr>
          <a:xfrm>
            <a:off x="4337678" y="3021860"/>
            <a:ext cx="3370064" cy="3173730"/>
          </a:xfrm>
          <a:prstGeom prst="roundRect">
            <a:avLst>
              <a:gd name="adj" fmla="val 3151"/>
            </a:avLst>
          </a:prstGeom>
          <a:noFill/>
          <a:ln w="13811">
            <a:solidFill>
              <a:srgbClr val="D1D1C7"/>
            </a:solidFill>
            <a:prstDash val="solid"/>
          </a:ln>
        </p:spPr>
      </p:sp>
      <p:sp>
        <p:nvSpPr>
          <p:cNvPr id="22" name="Shape 2"/>
          <p:cNvSpPr/>
          <p:nvPr/>
        </p:nvSpPr>
        <p:spPr>
          <a:xfrm>
            <a:off x="728001" y="3021860"/>
            <a:ext cx="3370064" cy="3173730"/>
          </a:xfrm>
          <a:prstGeom prst="roundRect">
            <a:avLst>
              <a:gd name="adj" fmla="val 3151"/>
            </a:avLst>
          </a:prstGeom>
          <a:noFill/>
          <a:ln w="13811">
            <a:solidFill>
              <a:srgbClr val="D1D1C7"/>
            </a:solidFill>
            <a:prstDash val="solid"/>
          </a:ln>
        </p:spPr>
      </p:sp>
    </p:spTree>
    <p:extLst>
      <p:ext uri="{BB962C8B-B14F-4D97-AF65-F5344CB8AC3E}">
        <p14:creationId xmlns:p14="http://schemas.microsoft.com/office/powerpoint/2010/main" val="38631033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700231" y="303288"/>
            <a:ext cx="10883611" cy="592755"/>
          </a:xfrm>
          <a:prstGeom prst="rect">
            <a:avLst/>
          </a:prstGeom>
          <a:noFill/>
          <a:ln/>
        </p:spPr>
        <p:txBody>
          <a:bodyPr wrap="square" rtlCol="0" anchor="t"/>
          <a:lstStyle/>
          <a:p>
            <a:pPr algn="ctr">
              <a:lnSpc>
                <a:spcPts val="4312"/>
              </a:lnSpc>
            </a:pPr>
            <a:r>
              <a:rPr lang="en-US" sz="3450" dirty="0">
                <a:solidFill>
                  <a:srgbClr val="312F2B"/>
                </a:solidFill>
                <a:latin typeface="Gelasio" pitchFamily="34" charset="0"/>
                <a:ea typeface="Gelasio" pitchFamily="34" charset="-122"/>
                <a:cs typeface="Gelasio" pitchFamily="34" charset="-120"/>
              </a:rPr>
              <a:t>Advantages of </a:t>
            </a:r>
            <a:r>
              <a:rPr lang="en-US" sz="3450" dirty="0" smtClean="0">
                <a:solidFill>
                  <a:srgbClr val="312F2B"/>
                </a:solidFill>
                <a:latin typeface="Gelasio" pitchFamily="34" charset="0"/>
                <a:ea typeface="Gelasio" pitchFamily="34" charset="-122"/>
                <a:cs typeface="Gelasio" pitchFamily="34" charset="-120"/>
              </a:rPr>
              <a:t>Scintigraphy</a:t>
            </a:r>
            <a:endParaRPr lang="en-US" sz="3450" dirty="0"/>
          </a:p>
        </p:txBody>
      </p:sp>
      <p:sp>
        <p:nvSpPr>
          <p:cNvPr id="7" name="Text 4"/>
          <p:cNvSpPr/>
          <p:nvPr/>
        </p:nvSpPr>
        <p:spPr>
          <a:xfrm>
            <a:off x="436215" y="1607231"/>
            <a:ext cx="2038350" cy="273844"/>
          </a:xfrm>
          <a:prstGeom prst="rect">
            <a:avLst/>
          </a:prstGeom>
          <a:noFill/>
          <a:ln/>
        </p:spPr>
        <p:txBody>
          <a:bodyPr wrap="none" rtlCol="0" anchor="t"/>
          <a:lstStyle/>
          <a:p>
            <a:pPr>
              <a:lnSpc>
                <a:spcPts val="2157"/>
              </a:lnSpc>
            </a:pPr>
            <a:r>
              <a:rPr lang="en-US" sz="2800" dirty="0">
                <a:solidFill>
                  <a:srgbClr val="272525"/>
                </a:solidFill>
                <a:latin typeface="Gelasio" pitchFamily="34" charset="0"/>
                <a:ea typeface="Gelasio" pitchFamily="34" charset="-122"/>
                <a:cs typeface="Gelasio" pitchFamily="34" charset="-120"/>
              </a:rPr>
              <a:t>Increased Sensitivity</a:t>
            </a:r>
            <a:endParaRPr lang="en-US" sz="2800" dirty="0"/>
          </a:p>
        </p:txBody>
      </p:sp>
      <p:sp>
        <p:nvSpPr>
          <p:cNvPr id="8" name="Text 5"/>
          <p:cNvSpPr/>
          <p:nvPr/>
        </p:nvSpPr>
        <p:spPr>
          <a:xfrm>
            <a:off x="436215" y="1940164"/>
            <a:ext cx="11201603" cy="1401465"/>
          </a:xfrm>
          <a:prstGeom prst="rect">
            <a:avLst/>
          </a:prstGeom>
          <a:noFill/>
          <a:ln/>
        </p:spPr>
        <p:txBody>
          <a:bodyPr wrap="square" rtlCol="0" anchor="t"/>
          <a:lstStyle/>
          <a:p>
            <a:pPr>
              <a:lnSpc>
                <a:spcPts val="2208"/>
              </a:lnSpc>
            </a:pPr>
            <a:r>
              <a:rPr lang="en-US" sz="2400" dirty="0">
                <a:solidFill>
                  <a:srgbClr val="272525"/>
                </a:solidFill>
                <a:latin typeface="Lato" pitchFamily="34" charset="0"/>
                <a:ea typeface="Lato" pitchFamily="34" charset="-122"/>
                <a:cs typeface="Lato" pitchFamily="34" charset="-120"/>
              </a:rPr>
              <a:t>Scintigraphy can detect abnormalities much earlier than traditional imaging methods, allowing for earlier diagnosis and better outcomes.</a:t>
            </a:r>
            <a:endParaRPr lang="en-US" sz="2400" dirty="0"/>
          </a:p>
        </p:txBody>
      </p:sp>
      <p:sp>
        <p:nvSpPr>
          <p:cNvPr id="11" name="Text 8"/>
          <p:cNvSpPr/>
          <p:nvPr/>
        </p:nvSpPr>
        <p:spPr>
          <a:xfrm>
            <a:off x="382239" y="3067785"/>
            <a:ext cx="1752600" cy="273844"/>
          </a:xfrm>
          <a:prstGeom prst="rect">
            <a:avLst/>
          </a:prstGeom>
          <a:noFill/>
          <a:ln/>
        </p:spPr>
        <p:txBody>
          <a:bodyPr wrap="none" rtlCol="0" anchor="t"/>
          <a:lstStyle/>
          <a:p>
            <a:pPr>
              <a:lnSpc>
                <a:spcPts val="2157"/>
              </a:lnSpc>
            </a:pPr>
            <a:r>
              <a:rPr lang="en-US" sz="2800" dirty="0">
                <a:solidFill>
                  <a:srgbClr val="272525"/>
                </a:solidFill>
                <a:latin typeface="Gelasio" pitchFamily="34" charset="0"/>
                <a:ea typeface="Gelasio" pitchFamily="34" charset="-122"/>
                <a:cs typeface="Gelasio" pitchFamily="34" charset="-120"/>
              </a:rPr>
              <a:t>Non-Invasive</a:t>
            </a:r>
            <a:endParaRPr lang="en-US" sz="2800" dirty="0"/>
          </a:p>
        </p:txBody>
      </p:sp>
      <p:sp>
        <p:nvSpPr>
          <p:cNvPr id="12" name="Text 9"/>
          <p:cNvSpPr/>
          <p:nvPr/>
        </p:nvSpPr>
        <p:spPr>
          <a:xfrm>
            <a:off x="382239" y="3400718"/>
            <a:ext cx="11201603" cy="1681758"/>
          </a:xfrm>
          <a:prstGeom prst="rect">
            <a:avLst/>
          </a:prstGeom>
          <a:noFill/>
          <a:ln/>
        </p:spPr>
        <p:txBody>
          <a:bodyPr wrap="square" rtlCol="0" anchor="t"/>
          <a:lstStyle/>
          <a:p>
            <a:pPr>
              <a:lnSpc>
                <a:spcPts val="2208"/>
              </a:lnSpc>
            </a:pPr>
            <a:r>
              <a:rPr lang="en-US" sz="2400" dirty="0">
                <a:solidFill>
                  <a:srgbClr val="272525"/>
                </a:solidFill>
                <a:latin typeface="Lato" pitchFamily="34" charset="0"/>
                <a:ea typeface="Lato" pitchFamily="34" charset="-122"/>
                <a:cs typeface="Lato" pitchFamily="34" charset="-120"/>
              </a:rPr>
              <a:t>Unlike other diagnostic methods, scintigraphy does not require surgical or invasive procedures, reducing risks and ensuring a less painful and safer diagnosis experience.</a:t>
            </a:r>
            <a:endParaRPr lang="en-US" sz="2400" dirty="0"/>
          </a:p>
        </p:txBody>
      </p:sp>
      <p:sp>
        <p:nvSpPr>
          <p:cNvPr id="15" name="Text 12"/>
          <p:cNvSpPr/>
          <p:nvPr/>
        </p:nvSpPr>
        <p:spPr>
          <a:xfrm>
            <a:off x="436216" y="4665261"/>
            <a:ext cx="4184650" cy="273844"/>
          </a:xfrm>
          <a:prstGeom prst="rect">
            <a:avLst/>
          </a:prstGeom>
          <a:noFill/>
          <a:ln/>
        </p:spPr>
        <p:txBody>
          <a:bodyPr wrap="none" rtlCol="0" anchor="t"/>
          <a:lstStyle/>
          <a:p>
            <a:pPr>
              <a:lnSpc>
                <a:spcPts val="2157"/>
              </a:lnSpc>
            </a:pPr>
            <a:r>
              <a:rPr lang="en-US" sz="2800" dirty="0">
                <a:solidFill>
                  <a:srgbClr val="272525"/>
                </a:solidFill>
                <a:latin typeface="Gelasio" pitchFamily="34" charset="0"/>
                <a:ea typeface="Gelasio" pitchFamily="34" charset="-122"/>
                <a:cs typeface="Gelasio" pitchFamily="34" charset="-120"/>
              </a:rPr>
              <a:t>Functional and Anatomical imaging in one</a:t>
            </a:r>
            <a:endParaRPr lang="en-US" sz="2800" dirty="0"/>
          </a:p>
        </p:txBody>
      </p:sp>
      <p:sp>
        <p:nvSpPr>
          <p:cNvPr id="16" name="Text 13"/>
          <p:cNvSpPr/>
          <p:nvPr/>
        </p:nvSpPr>
        <p:spPr>
          <a:xfrm>
            <a:off x="436215" y="4978505"/>
            <a:ext cx="11158595" cy="560586"/>
          </a:xfrm>
          <a:prstGeom prst="rect">
            <a:avLst/>
          </a:prstGeom>
          <a:noFill/>
          <a:ln/>
        </p:spPr>
        <p:txBody>
          <a:bodyPr wrap="square" rtlCol="0" anchor="t"/>
          <a:lstStyle/>
          <a:p>
            <a:pPr>
              <a:lnSpc>
                <a:spcPts val="2208"/>
              </a:lnSpc>
            </a:pPr>
            <a:r>
              <a:rPr lang="en-US" sz="2400" dirty="0">
                <a:solidFill>
                  <a:srgbClr val="272525"/>
                </a:solidFill>
                <a:latin typeface="Lato" pitchFamily="34" charset="0"/>
                <a:ea typeface="Lato" pitchFamily="34" charset="-122"/>
                <a:cs typeface="Lato" pitchFamily="34" charset="-120"/>
              </a:rPr>
              <a:t>Scintigraphy produces a high-resolution anatomical image combined with a functional image that displays metabolic activities effectively.</a:t>
            </a:r>
            <a:endParaRPr lang="en-US" sz="2400" dirty="0"/>
          </a:p>
        </p:txBody>
      </p:sp>
    </p:spTree>
    <p:extLst>
      <p:ext uri="{BB962C8B-B14F-4D97-AF65-F5344CB8AC3E}">
        <p14:creationId xmlns:p14="http://schemas.microsoft.com/office/powerpoint/2010/main" val="14781033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2"/>
          <p:cNvSpPr/>
          <p:nvPr/>
        </p:nvSpPr>
        <p:spPr>
          <a:xfrm>
            <a:off x="4469237" y="286427"/>
            <a:ext cx="4093468" cy="578644"/>
          </a:xfrm>
          <a:prstGeom prst="rect">
            <a:avLst/>
          </a:prstGeom>
          <a:noFill/>
          <a:ln/>
        </p:spPr>
        <p:txBody>
          <a:bodyPr wrap="none" rtlCol="0" anchor="t"/>
          <a:lstStyle/>
          <a:p>
            <a:pPr>
              <a:lnSpc>
                <a:spcPts val="4556"/>
              </a:lnSpc>
            </a:pPr>
            <a:r>
              <a:rPr lang="en-US" sz="3645" b="1" kern="0" spc="-109" dirty="0">
                <a:solidFill>
                  <a:srgbClr val="000000"/>
                </a:solidFill>
                <a:latin typeface="Inter" pitchFamily="34" charset="0"/>
                <a:ea typeface="Inter" pitchFamily="34" charset="-122"/>
                <a:cs typeface="Inter" pitchFamily="34" charset="-120"/>
              </a:rPr>
              <a:t>Types of </a:t>
            </a:r>
            <a:r>
              <a:rPr lang="sr-Latn-RS" sz="3645" b="1" kern="0" spc="-109" dirty="0" err="1" smtClean="0">
                <a:solidFill>
                  <a:srgbClr val="000000"/>
                </a:solidFill>
                <a:latin typeface="Inter" pitchFamily="34" charset="0"/>
                <a:ea typeface="Inter" pitchFamily="34" charset="-122"/>
                <a:cs typeface="Inter" pitchFamily="34" charset="-120"/>
              </a:rPr>
              <a:t>Imaging</a:t>
            </a:r>
            <a:endParaRPr lang="en-US" sz="3645" dirty="0"/>
          </a:p>
        </p:txBody>
      </p:sp>
      <p:sp>
        <p:nvSpPr>
          <p:cNvPr id="5" name="Shape 3"/>
          <p:cNvSpPr/>
          <p:nvPr/>
        </p:nvSpPr>
        <p:spPr>
          <a:xfrm>
            <a:off x="332509" y="1761828"/>
            <a:ext cx="5670920" cy="2341761"/>
          </a:xfrm>
          <a:prstGeom prst="roundRect">
            <a:avLst>
              <a:gd name="adj" fmla="val 3558"/>
            </a:avLst>
          </a:prstGeom>
          <a:solidFill>
            <a:srgbClr val="DADBF1"/>
          </a:solidFill>
          <a:ln w="13811">
            <a:solidFill>
              <a:srgbClr val="B5B7E3"/>
            </a:solidFill>
            <a:prstDash val="solid"/>
          </a:ln>
        </p:spPr>
      </p:sp>
      <p:sp>
        <p:nvSpPr>
          <p:cNvPr id="6" name="Text 4"/>
          <p:cNvSpPr/>
          <p:nvPr/>
        </p:nvSpPr>
        <p:spPr>
          <a:xfrm>
            <a:off x="653939" y="1958480"/>
            <a:ext cx="5152838" cy="578644"/>
          </a:xfrm>
          <a:prstGeom prst="rect">
            <a:avLst/>
          </a:prstGeom>
          <a:noFill/>
          <a:ln/>
        </p:spPr>
        <p:txBody>
          <a:bodyPr wrap="square" rtlCol="0" anchor="t"/>
          <a:lstStyle/>
          <a:p>
            <a:pPr>
              <a:lnSpc>
                <a:spcPts val="2278"/>
              </a:lnSpc>
            </a:pPr>
            <a:r>
              <a:rPr lang="en-US" sz="2400" kern="0" spc="-55" dirty="0">
                <a:solidFill>
                  <a:srgbClr val="272525"/>
                </a:solidFill>
                <a:latin typeface="Inter" pitchFamily="34" charset="0"/>
                <a:ea typeface="Inter" pitchFamily="34" charset="-122"/>
                <a:cs typeface="Inter" pitchFamily="34" charset="-120"/>
              </a:rPr>
              <a:t>Single-Photon Emission Computed Tomography (SPECT)</a:t>
            </a:r>
            <a:endParaRPr lang="en-US" sz="2400" dirty="0"/>
          </a:p>
        </p:txBody>
      </p:sp>
      <p:sp>
        <p:nvSpPr>
          <p:cNvPr id="7" name="Text 5"/>
          <p:cNvSpPr/>
          <p:nvPr/>
        </p:nvSpPr>
        <p:spPr>
          <a:xfrm>
            <a:off x="653939" y="2722265"/>
            <a:ext cx="5152838" cy="1184672"/>
          </a:xfrm>
          <a:prstGeom prst="rect">
            <a:avLst/>
          </a:prstGeom>
          <a:noFill/>
          <a:ln/>
        </p:spPr>
        <p:txBody>
          <a:bodyPr wrap="square" rtlCol="0" anchor="t"/>
          <a:lstStyle/>
          <a:p>
            <a:pPr>
              <a:lnSpc>
                <a:spcPts val="2332"/>
              </a:lnSpc>
            </a:pPr>
            <a:r>
              <a:rPr lang="en-US" kern="0" spc="-29" dirty="0">
                <a:solidFill>
                  <a:srgbClr val="272525"/>
                </a:solidFill>
                <a:latin typeface="Inter" pitchFamily="34" charset="0"/>
                <a:ea typeface="Inter" pitchFamily="34" charset="-122"/>
                <a:cs typeface="Inter" pitchFamily="34" charset="-120"/>
              </a:rPr>
              <a:t>SPECT uses a rotating gamma camera to acquire images from different angles. It is used to study the function and structure of organs such as the brain, heart, and liver.</a:t>
            </a:r>
            <a:endParaRPr lang="en-US" dirty="0"/>
          </a:p>
        </p:txBody>
      </p:sp>
      <p:sp>
        <p:nvSpPr>
          <p:cNvPr id="8" name="Shape 6"/>
          <p:cNvSpPr/>
          <p:nvPr/>
        </p:nvSpPr>
        <p:spPr>
          <a:xfrm>
            <a:off x="6128207" y="1764472"/>
            <a:ext cx="5670920" cy="2341761"/>
          </a:xfrm>
          <a:prstGeom prst="roundRect">
            <a:avLst>
              <a:gd name="adj" fmla="val 3558"/>
            </a:avLst>
          </a:prstGeom>
          <a:solidFill>
            <a:srgbClr val="DADBF1"/>
          </a:solidFill>
          <a:ln w="13811">
            <a:solidFill>
              <a:srgbClr val="B5B7E3"/>
            </a:solidFill>
            <a:prstDash val="solid"/>
          </a:ln>
        </p:spPr>
      </p:sp>
      <p:sp>
        <p:nvSpPr>
          <p:cNvPr id="9" name="Text 7"/>
          <p:cNvSpPr/>
          <p:nvPr/>
        </p:nvSpPr>
        <p:spPr>
          <a:xfrm>
            <a:off x="6449637" y="1961124"/>
            <a:ext cx="5152838" cy="578644"/>
          </a:xfrm>
          <a:prstGeom prst="rect">
            <a:avLst/>
          </a:prstGeom>
          <a:noFill/>
          <a:ln/>
        </p:spPr>
        <p:txBody>
          <a:bodyPr wrap="square" rtlCol="0" anchor="t"/>
          <a:lstStyle/>
          <a:p>
            <a:pPr>
              <a:lnSpc>
                <a:spcPts val="2278"/>
              </a:lnSpc>
            </a:pPr>
            <a:r>
              <a:rPr lang="en-US" sz="2400" kern="0" spc="-55" dirty="0">
                <a:solidFill>
                  <a:srgbClr val="272525"/>
                </a:solidFill>
                <a:latin typeface="Inter" pitchFamily="34" charset="0"/>
                <a:ea typeface="Inter" pitchFamily="34" charset="-122"/>
                <a:cs typeface="Inter" pitchFamily="34" charset="-120"/>
              </a:rPr>
              <a:t>Positron Emission Tomography (PET)</a:t>
            </a:r>
            <a:endParaRPr lang="en-US" sz="2400" dirty="0"/>
          </a:p>
        </p:txBody>
      </p:sp>
      <p:sp>
        <p:nvSpPr>
          <p:cNvPr id="10" name="Text 8"/>
          <p:cNvSpPr/>
          <p:nvPr/>
        </p:nvSpPr>
        <p:spPr>
          <a:xfrm>
            <a:off x="6449637" y="2724909"/>
            <a:ext cx="5152838" cy="1184672"/>
          </a:xfrm>
          <a:prstGeom prst="rect">
            <a:avLst/>
          </a:prstGeom>
          <a:noFill/>
          <a:ln/>
        </p:spPr>
        <p:txBody>
          <a:bodyPr wrap="square" rtlCol="0" anchor="t"/>
          <a:lstStyle/>
          <a:p>
            <a:pPr>
              <a:lnSpc>
                <a:spcPts val="2332"/>
              </a:lnSpc>
            </a:pPr>
            <a:r>
              <a:rPr lang="en-US" kern="0" spc="-29" dirty="0">
                <a:solidFill>
                  <a:srgbClr val="272525"/>
                </a:solidFill>
                <a:latin typeface="Inter" pitchFamily="34" charset="0"/>
                <a:ea typeface="Inter" pitchFamily="34" charset="-122"/>
                <a:cs typeface="Inter" pitchFamily="34" charset="-120"/>
              </a:rPr>
              <a:t>PET uses a gamma camera to detect positron emissions from the patient's body. It is used to study metabolic functions and diagnose cancer, dementia, and other diseases.</a:t>
            </a:r>
            <a:endParaRPr lang="en-US" dirty="0"/>
          </a:p>
        </p:txBody>
      </p:sp>
      <p:sp>
        <p:nvSpPr>
          <p:cNvPr id="11" name="Shape 9"/>
          <p:cNvSpPr/>
          <p:nvPr/>
        </p:nvSpPr>
        <p:spPr>
          <a:xfrm>
            <a:off x="332509" y="4288731"/>
            <a:ext cx="5670920" cy="1756271"/>
          </a:xfrm>
          <a:prstGeom prst="roundRect">
            <a:avLst>
              <a:gd name="adj" fmla="val 4744"/>
            </a:avLst>
          </a:prstGeom>
          <a:solidFill>
            <a:srgbClr val="DADBF1"/>
          </a:solidFill>
          <a:ln w="13811">
            <a:solidFill>
              <a:srgbClr val="B5B7E3"/>
            </a:solidFill>
            <a:prstDash val="solid"/>
          </a:ln>
        </p:spPr>
      </p:sp>
      <p:sp>
        <p:nvSpPr>
          <p:cNvPr id="12" name="Text 10"/>
          <p:cNvSpPr/>
          <p:nvPr/>
        </p:nvSpPr>
        <p:spPr>
          <a:xfrm>
            <a:off x="653939" y="4464627"/>
            <a:ext cx="2720446" cy="289322"/>
          </a:xfrm>
          <a:prstGeom prst="rect">
            <a:avLst/>
          </a:prstGeom>
          <a:noFill/>
          <a:ln/>
        </p:spPr>
        <p:txBody>
          <a:bodyPr wrap="none" rtlCol="0" anchor="t"/>
          <a:lstStyle/>
          <a:p>
            <a:pPr>
              <a:lnSpc>
                <a:spcPts val="2278"/>
              </a:lnSpc>
            </a:pPr>
            <a:r>
              <a:rPr lang="en-US" sz="2400" kern="0" spc="-55" dirty="0">
                <a:solidFill>
                  <a:srgbClr val="272525"/>
                </a:solidFill>
                <a:latin typeface="Inter" pitchFamily="34" charset="0"/>
                <a:ea typeface="Inter" pitchFamily="34" charset="-122"/>
                <a:cs typeface="Inter" pitchFamily="34" charset="-120"/>
              </a:rPr>
              <a:t>Planar Scintigraphy</a:t>
            </a:r>
            <a:endParaRPr lang="en-US" sz="2400" dirty="0"/>
          </a:p>
        </p:txBody>
      </p:sp>
      <p:sp>
        <p:nvSpPr>
          <p:cNvPr id="13" name="Text 11"/>
          <p:cNvSpPr/>
          <p:nvPr/>
        </p:nvSpPr>
        <p:spPr>
          <a:xfrm>
            <a:off x="653939" y="4959846"/>
            <a:ext cx="5152838" cy="888504"/>
          </a:xfrm>
          <a:prstGeom prst="rect">
            <a:avLst/>
          </a:prstGeom>
          <a:noFill/>
          <a:ln/>
        </p:spPr>
        <p:txBody>
          <a:bodyPr wrap="square" rtlCol="0" anchor="t"/>
          <a:lstStyle/>
          <a:p>
            <a:pPr>
              <a:lnSpc>
                <a:spcPts val="2332"/>
              </a:lnSpc>
            </a:pPr>
            <a:r>
              <a:rPr lang="en-US" kern="0" spc="-29" dirty="0">
                <a:solidFill>
                  <a:srgbClr val="272525"/>
                </a:solidFill>
                <a:latin typeface="Inter" pitchFamily="34" charset="0"/>
                <a:ea typeface="Inter" pitchFamily="34" charset="-122"/>
                <a:cs typeface="Inter" pitchFamily="34" charset="-120"/>
              </a:rPr>
              <a:t>Planar scintigraphy captures 2D images of a patient. It is commonly used to study bone disorders and lung function.</a:t>
            </a:r>
            <a:endParaRPr lang="en-US" dirty="0"/>
          </a:p>
        </p:txBody>
      </p:sp>
      <p:sp>
        <p:nvSpPr>
          <p:cNvPr id="14" name="Shape 12"/>
          <p:cNvSpPr/>
          <p:nvPr/>
        </p:nvSpPr>
        <p:spPr>
          <a:xfrm>
            <a:off x="6128207" y="4302885"/>
            <a:ext cx="5670920" cy="1756271"/>
          </a:xfrm>
          <a:prstGeom prst="roundRect">
            <a:avLst>
              <a:gd name="adj" fmla="val 4744"/>
            </a:avLst>
          </a:prstGeom>
          <a:solidFill>
            <a:srgbClr val="DADBF1"/>
          </a:solidFill>
          <a:ln w="13811">
            <a:solidFill>
              <a:srgbClr val="B5B7E3"/>
            </a:solidFill>
            <a:prstDash val="solid"/>
          </a:ln>
        </p:spPr>
      </p:sp>
      <p:sp>
        <p:nvSpPr>
          <p:cNvPr id="15" name="Text 13"/>
          <p:cNvSpPr/>
          <p:nvPr/>
        </p:nvSpPr>
        <p:spPr>
          <a:xfrm>
            <a:off x="6449637" y="4493782"/>
            <a:ext cx="2439057" cy="289322"/>
          </a:xfrm>
          <a:prstGeom prst="rect">
            <a:avLst/>
          </a:prstGeom>
          <a:noFill/>
          <a:ln/>
        </p:spPr>
        <p:txBody>
          <a:bodyPr wrap="none" rtlCol="0" anchor="t"/>
          <a:lstStyle/>
          <a:p>
            <a:pPr>
              <a:lnSpc>
                <a:spcPts val="2278"/>
              </a:lnSpc>
            </a:pPr>
            <a:r>
              <a:rPr lang="en-US" sz="2400" kern="0" spc="-55" dirty="0">
                <a:solidFill>
                  <a:srgbClr val="272525"/>
                </a:solidFill>
                <a:latin typeface="Inter" pitchFamily="34" charset="0"/>
                <a:ea typeface="Inter" pitchFamily="34" charset="-122"/>
                <a:cs typeface="Inter" pitchFamily="34" charset="-120"/>
              </a:rPr>
              <a:t>Hybrid Scanners</a:t>
            </a:r>
            <a:endParaRPr lang="en-US" sz="2400" dirty="0"/>
          </a:p>
        </p:txBody>
      </p:sp>
      <p:sp>
        <p:nvSpPr>
          <p:cNvPr id="16" name="Text 14"/>
          <p:cNvSpPr/>
          <p:nvPr/>
        </p:nvSpPr>
        <p:spPr>
          <a:xfrm>
            <a:off x="6449637" y="4974000"/>
            <a:ext cx="5152838" cy="888504"/>
          </a:xfrm>
          <a:prstGeom prst="rect">
            <a:avLst/>
          </a:prstGeom>
          <a:noFill/>
          <a:ln/>
        </p:spPr>
        <p:txBody>
          <a:bodyPr wrap="square" rtlCol="0" anchor="t"/>
          <a:lstStyle/>
          <a:p>
            <a:pPr>
              <a:lnSpc>
                <a:spcPts val="2332"/>
              </a:lnSpc>
            </a:pPr>
            <a:r>
              <a:rPr lang="en-US" kern="0" spc="-29" dirty="0">
                <a:solidFill>
                  <a:srgbClr val="272525"/>
                </a:solidFill>
                <a:latin typeface="Inter" pitchFamily="34" charset="0"/>
                <a:ea typeface="Inter" pitchFamily="34" charset="-122"/>
                <a:cs typeface="Inter" pitchFamily="34" charset="-120"/>
              </a:rPr>
              <a:t>Hybrid scanners combine SPECT or PET with a CT scanner, providing both structural and functional information about the body.</a:t>
            </a:r>
            <a:endParaRPr lang="en-US" dirty="0"/>
          </a:p>
        </p:txBody>
      </p:sp>
    </p:spTree>
    <p:extLst>
      <p:ext uri="{BB962C8B-B14F-4D97-AF65-F5344CB8AC3E}">
        <p14:creationId xmlns:p14="http://schemas.microsoft.com/office/powerpoint/2010/main" val="27643819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486211" y="1449456"/>
            <a:ext cx="2437100" cy="461665"/>
          </a:xfrm>
          <a:prstGeom prst="rect">
            <a:avLst/>
          </a:prstGeom>
          <a:noFill/>
          <a:ln w="9525">
            <a:noFill/>
            <a:miter lim="800000"/>
            <a:headEnd/>
            <a:tailEnd/>
          </a:ln>
          <a:effectLst/>
        </p:spPr>
        <p:txBody>
          <a:bodyPr wrap="square">
            <a:spAutoFit/>
          </a:bodyPr>
          <a:lstStyle/>
          <a:p>
            <a:pPr eaLnBrk="0" hangingPunct="0">
              <a:defRPr/>
            </a:pPr>
            <a:r>
              <a:rPr lang="sr-Latn-RS" sz="2400" b="1" cap="small" dirty="0" smtClean="0"/>
              <a:t>Negative </a:t>
            </a:r>
            <a:r>
              <a:rPr lang="sr-Latn-RS" sz="2400" b="1" cap="small" dirty="0" err="1" smtClean="0"/>
              <a:t>scan</a:t>
            </a:r>
            <a:endParaRPr lang="sr-Latn-CS" sz="2400" b="1" cap="small" dirty="0"/>
          </a:p>
        </p:txBody>
      </p:sp>
      <p:sp>
        <p:nvSpPr>
          <p:cNvPr id="20" name="Rectangle 19"/>
          <p:cNvSpPr/>
          <p:nvPr/>
        </p:nvSpPr>
        <p:spPr>
          <a:xfrm>
            <a:off x="4589464" y="6731001"/>
            <a:ext cx="1108075" cy="307975"/>
          </a:xfrm>
          <a:prstGeom prst="rect">
            <a:avLst/>
          </a:prstGeom>
        </p:spPr>
        <p:txBody>
          <a:bodyPr wrap="none">
            <a:spAutoFit/>
          </a:bodyPr>
          <a:lstStyle/>
          <a:p>
            <a:pPr eaLnBrk="0" hangingPunct="0">
              <a:defRPr/>
            </a:pPr>
            <a:r>
              <a:rPr lang="sr-Latn-CS" sz="1400" b="1" cap="small">
                <a:effectLst>
                  <a:outerShdw blurRad="38100" dist="38100" dir="2700000" algn="tl">
                    <a:srgbClr val="000000"/>
                  </a:outerShdw>
                </a:effectLst>
                <a:latin typeface="Tahoma" pitchFamily="34" charset="0"/>
                <a:cs typeface="+mn-cs"/>
              </a:rPr>
              <a:t>	</a:t>
            </a:r>
            <a:endParaRPr lang="en-US">
              <a:latin typeface="Arial" charset="0"/>
              <a:cs typeface="+mn-cs"/>
            </a:endParaRPr>
          </a:p>
        </p:txBody>
      </p:sp>
      <p:sp>
        <p:nvSpPr>
          <p:cNvPr id="30724" name="Text Box 11"/>
          <p:cNvSpPr txBox="1">
            <a:spLocks noChangeArrowheads="1"/>
          </p:cNvSpPr>
          <p:nvPr/>
        </p:nvSpPr>
        <p:spPr bwMode="auto">
          <a:xfrm>
            <a:off x="1938338" y="266701"/>
            <a:ext cx="8261350" cy="41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ts val="2278"/>
              </a:lnSpc>
            </a:pPr>
            <a:r>
              <a:rPr lang="en-US" sz="3600" b="1" kern="0" spc="-55" dirty="0">
                <a:solidFill>
                  <a:srgbClr val="272525"/>
                </a:solidFill>
                <a:latin typeface="Inter" pitchFamily="34" charset="0"/>
                <a:ea typeface="Inter" pitchFamily="34" charset="-122"/>
                <a:cs typeface="Inter" pitchFamily="34" charset="-120"/>
              </a:rPr>
              <a:t>Planar Scintigraphy</a:t>
            </a:r>
            <a:endParaRPr lang="en-US" sz="3600" b="1" dirty="0"/>
          </a:p>
        </p:txBody>
      </p:sp>
      <p:sp>
        <p:nvSpPr>
          <p:cNvPr id="9" name="Rectangle 8"/>
          <p:cNvSpPr/>
          <p:nvPr/>
        </p:nvSpPr>
        <p:spPr>
          <a:xfrm>
            <a:off x="1280537" y="5752308"/>
            <a:ext cx="3700463" cy="646113"/>
          </a:xfrm>
          <a:prstGeom prst="rect">
            <a:avLst/>
          </a:prstGeom>
        </p:spPr>
        <p:txBody>
          <a:bodyPr>
            <a:spAutoFit/>
          </a:bodyPr>
          <a:lstStyle/>
          <a:p>
            <a:pPr eaLnBrk="0" hangingPunct="0">
              <a:defRPr/>
            </a:pPr>
            <a:r>
              <a:rPr lang="sr-Cyrl-RS" b="1" cap="small" baseline="30000" dirty="0" smtClean="0"/>
              <a:t>131</a:t>
            </a:r>
            <a:r>
              <a:rPr lang="en-GB" b="1" cap="small" dirty="0"/>
              <a:t>I</a:t>
            </a:r>
            <a:endParaRPr lang="sr-Latn-RS" b="1" cap="small" dirty="0"/>
          </a:p>
          <a:p>
            <a:pPr eaLnBrk="0" hangingPunct="0">
              <a:defRPr/>
            </a:pPr>
            <a:endParaRPr lang="sr-Cyrl-RS" b="1" cap="small" dirty="0"/>
          </a:p>
        </p:txBody>
      </p:sp>
      <p:pic>
        <p:nvPicPr>
          <p:cNvPr id="30728" name="Picture 12" descr="C:\Users\Vladimir\Desktop\1786562_m.jpg"/>
          <p:cNvPicPr>
            <a:picLocks noChangeAspect="1" noChangeArrowheads="1"/>
          </p:cNvPicPr>
          <p:nvPr/>
        </p:nvPicPr>
        <p:blipFill>
          <a:blip r:embed="rId3" cstate="print">
            <a:extLst>
              <a:ext uri="{28A0092B-C50C-407E-A947-70E740481C1C}">
                <a14:useLocalDpi xmlns:a14="http://schemas.microsoft.com/office/drawing/2010/main" val="0"/>
              </a:ext>
            </a:extLst>
          </a:blip>
          <a:srcRect l="34694" r="8163" b="19649"/>
          <a:stretch>
            <a:fillRect/>
          </a:stretch>
        </p:blipFill>
        <p:spPr bwMode="auto">
          <a:xfrm>
            <a:off x="353219" y="3136901"/>
            <a:ext cx="2341563"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Object 5"/>
          <p:cNvGraphicFramePr>
            <a:graphicFrameLocks noChangeAspect="1"/>
          </p:cNvGraphicFramePr>
          <p:nvPr>
            <p:extLst>
              <p:ext uri="{D42A27DB-BD31-4B8C-83A1-F6EECF244321}">
                <p14:modId xmlns:p14="http://schemas.microsoft.com/office/powerpoint/2010/main" val="1562052548"/>
              </p:ext>
            </p:extLst>
          </p:nvPr>
        </p:nvGraphicFramePr>
        <p:xfrm>
          <a:off x="3724420" y="2141954"/>
          <a:ext cx="2590800" cy="3886200"/>
        </p:xfrm>
        <a:graphic>
          <a:graphicData uri="http://schemas.openxmlformats.org/presentationml/2006/ole">
            <mc:AlternateContent xmlns:mc="http://schemas.openxmlformats.org/markup-compatibility/2006">
              <mc:Choice xmlns:v="urn:schemas-microsoft-com:vml" Requires="v">
                <p:oleObj spid="_x0000_s121860" r:id="rId4" imgW="3809524" imgH="5714286" progId="">
                  <p:embed/>
                </p:oleObj>
              </mc:Choice>
              <mc:Fallback>
                <p:oleObj r:id="rId4" imgW="3809524" imgH="5714286" progId="">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4420" y="2141954"/>
                        <a:ext cx="2590800" cy="38862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59732" y="2168942"/>
            <a:ext cx="2101850" cy="17335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136207" y="2180054"/>
            <a:ext cx="2101850" cy="17335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3" name="Rectangle 5"/>
          <p:cNvSpPr>
            <a:spLocks noChangeArrowheads="1"/>
          </p:cNvSpPr>
          <p:nvPr/>
        </p:nvSpPr>
        <p:spPr bwMode="auto">
          <a:xfrm>
            <a:off x="5958756" y="1439107"/>
            <a:ext cx="2437100" cy="461665"/>
          </a:xfrm>
          <a:prstGeom prst="rect">
            <a:avLst/>
          </a:prstGeom>
          <a:noFill/>
          <a:ln w="9525">
            <a:noFill/>
            <a:miter lim="800000"/>
            <a:headEnd/>
            <a:tailEnd/>
          </a:ln>
          <a:effectLst/>
        </p:spPr>
        <p:txBody>
          <a:bodyPr wrap="square">
            <a:spAutoFit/>
          </a:bodyPr>
          <a:lstStyle/>
          <a:p>
            <a:pPr eaLnBrk="0" hangingPunct="0">
              <a:defRPr/>
            </a:pPr>
            <a:r>
              <a:rPr lang="sr-Latn-RS" sz="2400" b="1" cap="small" dirty="0" err="1" smtClean="0"/>
              <a:t>Positive</a:t>
            </a:r>
            <a:r>
              <a:rPr lang="sr-Latn-RS" sz="2400" b="1" cap="small" dirty="0" smtClean="0"/>
              <a:t> </a:t>
            </a:r>
            <a:r>
              <a:rPr lang="sr-Latn-RS" sz="2400" b="1" cap="small" dirty="0" err="1" smtClean="0"/>
              <a:t>scan</a:t>
            </a:r>
            <a:endParaRPr lang="sr-Latn-CS" sz="2400" b="1" cap="small" dirty="0"/>
          </a:p>
        </p:txBody>
      </p:sp>
      <p:sp>
        <p:nvSpPr>
          <p:cNvPr id="2" name="Rectangle 1"/>
          <p:cNvSpPr/>
          <p:nvPr/>
        </p:nvSpPr>
        <p:spPr>
          <a:xfrm>
            <a:off x="4283080" y="6084670"/>
            <a:ext cx="1473480" cy="369332"/>
          </a:xfrm>
          <a:prstGeom prst="rect">
            <a:avLst/>
          </a:prstGeom>
        </p:spPr>
        <p:txBody>
          <a:bodyPr wrap="none">
            <a:spAutoFit/>
          </a:bodyPr>
          <a:lstStyle/>
          <a:p>
            <a:r>
              <a:rPr lang="sr-Latn-RS" b="1" cap="small" dirty="0">
                <a:latin typeface="Tahoma" pitchFamily="34" charset="0"/>
              </a:rPr>
              <a:t> </a:t>
            </a:r>
            <a:r>
              <a:rPr lang="en-US" b="1" cap="small" baseline="30000" dirty="0">
                <a:latin typeface="Tahoma" pitchFamily="34" charset="0"/>
              </a:rPr>
              <a:t>131</a:t>
            </a:r>
            <a:r>
              <a:rPr lang="en-US" b="1" cap="small" dirty="0">
                <a:latin typeface="Tahoma" pitchFamily="34" charset="0"/>
              </a:rPr>
              <a:t>I-MIBG</a:t>
            </a:r>
            <a:r>
              <a:rPr lang="sr-Latn-CS" b="1" cap="small" dirty="0">
                <a:latin typeface="Tahoma" pitchFamily="34" charset="0"/>
              </a:rPr>
              <a:t> </a:t>
            </a:r>
            <a:endParaRPr lang="en-US" dirty="0"/>
          </a:p>
        </p:txBody>
      </p:sp>
      <p:sp>
        <p:nvSpPr>
          <p:cNvPr id="3" name="Rectangle 2"/>
          <p:cNvSpPr/>
          <p:nvPr/>
        </p:nvSpPr>
        <p:spPr>
          <a:xfrm>
            <a:off x="7926244" y="3985996"/>
            <a:ext cx="2100255" cy="369332"/>
          </a:xfrm>
          <a:prstGeom prst="rect">
            <a:avLst/>
          </a:prstGeom>
        </p:spPr>
        <p:txBody>
          <a:bodyPr wrap="none">
            <a:spAutoFit/>
          </a:bodyPr>
          <a:lstStyle/>
          <a:p>
            <a:pPr algn="ctr" eaLnBrk="0" hangingPunct="0">
              <a:defRPr/>
            </a:pPr>
            <a:r>
              <a:rPr lang="sr-Latn-RS" b="1" cap="small" baseline="30000" dirty="0">
                <a:latin typeface="Tahoma" pitchFamily="34" charset="0"/>
              </a:rPr>
              <a:t>99m</a:t>
            </a:r>
            <a:r>
              <a:rPr lang="sr-Latn-RS" b="1" cap="small" dirty="0">
                <a:latin typeface="Tahoma" pitchFamily="34" charset="0"/>
              </a:rPr>
              <a:t>Tc</a:t>
            </a:r>
            <a:r>
              <a:rPr lang="en-US" b="1" cap="small" dirty="0">
                <a:latin typeface="Tahoma" pitchFamily="34" charset="0"/>
              </a:rPr>
              <a:t>-</a:t>
            </a:r>
            <a:r>
              <a:rPr lang="sr-Latn-RS" b="1" cap="small" dirty="0" err="1">
                <a:latin typeface="Tahoma" pitchFamily="34" charset="0"/>
              </a:rPr>
              <a:t>Tektrotyd</a:t>
            </a:r>
            <a:r>
              <a:rPr lang="sr-Latn-CS" b="1" cap="small" dirty="0">
                <a:latin typeface="Tahoma" pitchFamily="34" charset="0"/>
              </a:rPr>
              <a:t> </a:t>
            </a:r>
          </a:p>
        </p:txBody>
      </p:sp>
    </p:spTree>
    <p:extLst>
      <p:ext uri="{BB962C8B-B14F-4D97-AF65-F5344CB8AC3E}">
        <p14:creationId xmlns:p14="http://schemas.microsoft.com/office/powerpoint/2010/main" val="1909443991"/>
      </p:ext>
    </p:extLst>
  </p:cSld>
  <p:clrMapOvr>
    <a:masterClrMapping/>
  </p:clrMapOvr>
  <mc:AlternateContent xmlns:mc="http://schemas.openxmlformats.org/markup-compatibility/2006" xmlns:p14="http://schemas.microsoft.com/office/powerpoint/2010/main">
    <mc:Choice Requires="p14">
      <p:transition spd="slow" p14:dur="2000" advTm="45149"/>
    </mc:Choice>
    <mc:Fallback xmlns="">
      <p:transition spd="slow" advTm="45149"/>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5"/>
          <p:cNvSpPr>
            <a:spLocks noChangeArrowheads="1"/>
          </p:cNvSpPr>
          <p:nvPr/>
        </p:nvSpPr>
        <p:spPr bwMode="auto">
          <a:xfrm>
            <a:off x="571500" y="1219200"/>
            <a:ext cx="11315699" cy="1200329"/>
          </a:xfrm>
          <a:prstGeom prst="rect">
            <a:avLst/>
          </a:prstGeom>
          <a:noFill/>
          <a:ln w="9525">
            <a:noFill/>
            <a:miter lim="800000"/>
            <a:headEnd/>
            <a:tailEnd/>
          </a:ln>
        </p:spPr>
        <p:txBody>
          <a:bodyPr wrap="square">
            <a:spAutoFit/>
          </a:bodyPr>
          <a:lstStyle/>
          <a:p>
            <a:pPr indent="457200" algn="just">
              <a:buFont typeface="Wingdings" pitchFamily="2" charset="2"/>
              <a:buChar char="Ø"/>
            </a:pPr>
            <a:r>
              <a:rPr lang="en-US" sz="2400" dirty="0"/>
              <a:t>Generation of 2D planar projections by rotating the detector around the axis of rotation (of the patient) or in some other combination depending on the construction of the camera and the type of study being performed</a:t>
            </a:r>
            <a:r>
              <a:rPr lang="ru-RU" sz="2400" dirty="0" smtClean="0">
                <a:latin typeface="Calibri" panose="020F0502020204030204" pitchFamily="34" charset="0"/>
                <a:cs typeface="Calibri" panose="020F0502020204030204" pitchFamily="34" charset="0"/>
              </a:rPr>
              <a:t>.</a:t>
            </a:r>
            <a:endParaRPr lang="ru-RU" sz="2400" dirty="0">
              <a:latin typeface="Calibri" panose="020F0502020204030204" pitchFamily="34" charset="0"/>
              <a:cs typeface="Calibri" panose="020F0502020204030204" pitchFamily="34" charset="0"/>
            </a:endParaRPr>
          </a:p>
        </p:txBody>
      </p:sp>
      <p:pic>
        <p:nvPicPr>
          <p:cNvPr id="10" name="Picture 6" descr="http://evkb.de/uploads/pics/Animation-Gamma-Kamera-II.gif"/>
          <p:cNvPicPr>
            <a:picLocks noChangeAspect="1" noChangeArrowheads="1" noCrop="1"/>
          </p:cNvPicPr>
          <p:nvPr/>
        </p:nvPicPr>
        <p:blipFill>
          <a:blip r:embed="rId2" cstate="print"/>
          <a:srcRect/>
          <a:stretch>
            <a:fillRect/>
          </a:stretch>
        </p:blipFill>
        <p:spPr bwMode="auto">
          <a:xfrm>
            <a:off x="2333150" y="2790974"/>
            <a:ext cx="5163503" cy="3429000"/>
          </a:xfrm>
          <a:prstGeom prst="rect">
            <a:avLst/>
          </a:prstGeom>
          <a:noFill/>
          <a:ln w="9525">
            <a:noFill/>
            <a:miter lim="800000"/>
            <a:headEnd/>
            <a:tailEnd/>
          </a:ln>
        </p:spPr>
      </p:pic>
      <p:pic>
        <p:nvPicPr>
          <p:cNvPr id="11" name="Picture 2" descr="http://www.fsnm.org/assets/images/1BREAST-CA_bone-2005-10-06_10.gif"/>
          <p:cNvPicPr>
            <a:picLocks noChangeAspect="1" noChangeArrowheads="1" noCrop="1"/>
          </p:cNvPicPr>
          <p:nvPr/>
        </p:nvPicPr>
        <p:blipFill>
          <a:blip r:embed="rId3" cstate="print"/>
          <a:srcRect/>
          <a:stretch>
            <a:fillRect/>
          </a:stretch>
        </p:blipFill>
        <p:spPr bwMode="auto">
          <a:xfrm>
            <a:off x="8001000" y="2790975"/>
            <a:ext cx="1905000" cy="3390899"/>
          </a:xfrm>
          <a:prstGeom prst="rect">
            <a:avLst/>
          </a:prstGeom>
          <a:noFill/>
        </p:spPr>
      </p:pic>
      <p:sp>
        <p:nvSpPr>
          <p:cNvPr id="3" name="Rectangle 2"/>
          <p:cNvSpPr/>
          <p:nvPr/>
        </p:nvSpPr>
        <p:spPr>
          <a:xfrm>
            <a:off x="749029" y="324535"/>
            <a:ext cx="10953346" cy="584775"/>
          </a:xfrm>
          <a:prstGeom prst="rect">
            <a:avLst/>
          </a:prstGeom>
        </p:spPr>
        <p:txBody>
          <a:bodyPr wrap="square">
            <a:spAutoFit/>
          </a:bodyPr>
          <a:lstStyle/>
          <a:p>
            <a:r>
              <a:rPr lang="en-US" sz="3200" b="1" dirty="0" smtClean="0">
                <a:latin typeface="Calibri" panose="020F0502020204030204" pitchFamily="34" charset="0"/>
                <a:cs typeface="Calibri" panose="020F0502020204030204" pitchFamily="34" charset="0"/>
              </a:rPr>
              <a:t>SINGLE PHOTON EMISSION COMPUTED TOMOGRAPHY (</a:t>
            </a:r>
            <a:r>
              <a:rPr lang="en-US" sz="3200" b="1" dirty="0">
                <a:latin typeface="Calibri" panose="020F0502020204030204" pitchFamily="34" charset="0"/>
                <a:cs typeface="Calibri" panose="020F0502020204030204" pitchFamily="34" charset="0"/>
              </a:rPr>
              <a:t>SPECT)</a:t>
            </a:r>
          </a:p>
        </p:txBody>
      </p:sp>
    </p:spTree>
    <p:extLst>
      <p:ext uri="{BB962C8B-B14F-4D97-AF65-F5344CB8AC3E}">
        <p14:creationId xmlns:p14="http://schemas.microsoft.com/office/powerpoint/2010/main" val="3512643456"/>
      </p:ext>
    </p:extLst>
  </p:cSld>
  <p:clrMapOvr>
    <a:masterClrMapping/>
  </p:clrMapOvr>
  <mc:AlternateContent xmlns:mc="http://schemas.openxmlformats.org/markup-compatibility/2006" xmlns:p14="http://schemas.microsoft.com/office/powerpoint/2010/main">
    <mc:Choice Requires="p14">
      <p:transition spd="slow" p14:dur="2000" advTm="26323"/>
    </mc:Choice>
    <mc:Fallback xmlns="">
      <p:transition spd="slow" advTm="26323"/>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cstate="print"/>
          <a:srcRect/>
          <a:stretch>
            <a:fillRect/>
          </a:stretch>
        </p:blipFill>
        <p:spPr bwMode="auto">
          <a:xfrm>
            <a:off x="2362200" y="1295400"/>
            <a:ext cx="2971800" cy="2841562"/>
          </a:xfrm>
          <a:prstGeom prst="rect">
            <a:avLst/>
          </a:prstGeom>
          <a:noFill/>
          <a:ln w="9525" cap="flat" cmpd="sng" algn="ctr">
            <a:noFill/>
            <a:prstDash val="solid"/>
            <a:miter lim="800000"/>
            <a:headEnd/>
            <a:tailEnd/>
          </a:ln>
          <a:effectLst/>
        </p:spPr>
      </p:pic>
      <p:pic>
        <p:nvPicPr>
          <p:cNvPr id="16" name="Picture 7" descr="http://images.dotmed.com/images/listingpics/1620747_1.jpg"/>
          <p:cNvPicPr>
            <a:picLocks noChangeAspect="1" noChangeArrowheads="1"/>
          </p:cNvPicPr>
          <p:nvPr/>
        </p:nvPicPr>
        <p:blipFill>
          <a:blip r:embed="rId3" cstate="print"/>
          <a:srcRect/>
          <a:stretch>
            <a:fillRect/>
          </a:stretch>
        </p:blipFill>
        <p:spPr bwMode="auto">
          <a:xfrm>
            <a:off x="6629400" y="1447801"/>
            <a:ext cx="2971800" cy="2198733"/>
          </a:xfrm>
          <a:prstGeom prst="rect">
            <a:avLst/>
          </a:prstGeom>
          <a:noFill/>
        </p:spPr>
      </p:pic>
      <p:pic>
        <p:nvPicPr>
          <p:cNvPr id="17" name="Picture 8"/>
          <p:cNvPicPr>
            <a:picLocks noChangeAspect="1" noChangeArrowheads="1"/>
          </p:cNvPicPr>
          <p:nvPr/>
        </p:nvPicPr>
        <p:blipFill>
          <a:blip r:embed="rId4" cstate="print"/>
          <a:srcRect/>
          <a:stretch>
            <a:fillRect/>
          </a:stretch>
        </p:blipFill>
        <p:spPr bwMode="auto">
          <a:xfrm>
            <a:off x="6781800" y="4038600"/>
            <a:ext cx="2743200" cy="2084832"/>
          </a:xfrm>
          <a:prstGeom prst="rect">
            <a:avLst/>
          </a:prstGeom>
          <a:noFill/>
          <a:ln w="9525" cap="flat" cmpd="sng" algn="ctr">
            <a:noFill/>
            <a:prstDash val="solid"/>
            <a:miter lim="800000"/>
            <a:headEnd/>
            <a:tailEnd/>
          </a:ln>
          <a:effectLst/>
        </p:spPr>
      </p:pic>
      <p:pic>
        <p:nvPicPr>
          <p:cNvPr id="18" name="Picture 3"/>
          <p:cNvPicPr>
            <a:picLocks noChangeAspect="1" noChangeArrowheads="1"/>
          </p:cNvPicPr>
          <p:nvPr/>
        </p:nvPicPr>
        <p:blipFill>
          <a:blip r:embed="rId5" cstate="print"/>
          <a:srcRect/>
          <a:stretch>
            <a:fillRect/>
          </a:stretch>
        </p:blipFill>
        <p:spPr bwMode="auto">
          <a:xfrm>
            <a:off x="1727350" y="4191000"/>
            <a:ext cx="4292450" cy="1982032"/>
          </a:xfrm>
          <a:prstGeom prst="rect">
            <a:avLst/>
          </a:prstGeom>
          <a:noFill/>
          <a:ln w="9525" cap="flat" cmpd="sng" algn="ctr">
            <a:noFill/>
            <a:prstDash val="solid"/>
            <a:miter lim="800000"/>
            <a:headEnd/>
            <a:tailEnd/>
          </a:ln>
          <a:effectLst/>
        </p:spPr>
      </p:pic>
      <p:sp>
        <p:nvSpPr>
          <p:cNvPr id="19" name="Text Box 2"/>
          <p:cNvSpPr txBox="1">
            <a:spLocks noChangeArrowheads="1"/>
          </p:cNvSpPr>
          <p:nvPr/>
        </p:nvSpPr>
        <p:spPr bwMode="auto">
          <a:xfrm>
            <a:off x="2133600" y="381001"/>
            <a:ext cx="7791450" cy="646331"/>
          </a:xfrm>
          <a:prstGeom prst="rect">
            <a:avLst/>
          </a:prstGeom>
          <a:noFill/>
          <a:ln w="9525">
            <a:noFill/>
            <a:miter lim="800000"/>
            <a:headEnd/>
            <a:tailEnd/>
          </a:ln>
        </p:spPr>
        <p:txBody>
          <a:bodyPr>
            <a:spAutoFit/>
          </a:bodyPr>
          <a:lstStyle/>
          <a:p>
            <a:pPr algn="ctr"/>
            <a:r>
              <a:rPr lang="sr-Latn-RS" altLang="en-US" sz="3600" b="1" dirty="0">
                <a:latin typeface="Arial Unicode MS" pitchFamily="34" charset="-128"/>
              </a:rPr>
              <a:t>N</a:t>
            </a:r>
            <a:r>
              <a:rPr lang="en-US" altLang="en-US" sz="3600" b="1" dirty="0" err="1">
                <a:latin typeface="Arial Unicode MS" pitchFamily="34" charset="-128"/>
              </a:rPr>
              <a:t>uclear</a:t>
            </a:r>
            <a:r>
              <a:rPr lang="en-US" altLang="en-US" sz="3600" b="1" dirty="0">
                <a:latin typeface="Arial Unicode MS" pitchFamily="34" charset="-128"/>
              </a:rPr>
              <a:t> medicine imaging</a:t>
            </a:r>
            <a:endParaRPr lang="sr-Latn-CS" altLang="en-US" sz="3600" b="1" dirty="0">
              <a:latin typeface="Arial Unicode MS" pitchFamily="34" charset="-128"/>
            </a:endParaRPr>
          </a:p>
        </p:txBody>
      </p:sp>
    </p:spTree>
    <p:extLst>
      <p:ext uri="{BB962C8B-B14F-4D97-AF65-F5344CB8AC3E}">
        <p14:creationId xmlns:p14="http://schemas.microsoft.com/office/powerpoint/2010/main" val="720977009"/>
      </p:ext>
    </p:extLst>
  </p:cSld>
  <p:clrMapOvr>
    <a:masterClrMapping/>
  </p:clrMapOvr>
  <mc:AlternateContent xmlns:mc="http://schemas.openxmlformats.org/markup-compatibility/2006" xmlns:p14="http://schemas.microsoft.com/office/powerpoint/2010/main">
    <mc:Choice Requires="p14">
      <p:transition spd="slow" p14:dur="2000" advTm="28292"/>
    </mc:Choice>
    <mc:Fallback xmlns="">
      <p:transition spd="slow" advTm="28292"/>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p:cNvPicPr>
            <a:picLocks noChangeAspect="1" noChangeArrowheads="1"/>
          </p:cNvPicPr>
          <p:nvPr/>
        </p:nvPicPr>
        <p:blipFill>
          <a:blip r:embed="rId2" cstate="print"/>
          <a:srcRect/>
          <a:stretch>
            <a:fillRect/>
          </a:stretch>
        </p:blipFill>
        <p:spPr bwMode="auto">
          <a:xfrm>
            <a:off x="6810376" y="1524000"/>
            <a:ext cx="3857625" cy="3429000"/>
          </a:xfrm>
          <a:prstGeom prst="rect">
            <a:avLst/>
          </a:prstGeom>
          <a:noFill/>
          <a:ln w="9525">
            <a:noFill/>
            <a:miter lim="800000"/>
            <a:headEnd/>
            <a:tailEnd/>
          </a:ln>
          <a:effectLst/>
        </p:spPr>
      </p:pic>
      <p:pic>
        <p:nvPicPr>
          <p:cNvPr id="215043" name="Picture 3"/>
          <p:cNvPicPr>
            <a:picLocks noChangeAspect="1" noChangeArrowheads="1"/>
          </p:cNvPicPr>
          <p:nvPr/>
        </p:nvPicPr>
        <p:blipFill>
          <a:blip r:embed="rId3" cstate="print"/>
          <a:srcRect/>
          <a:stretch>
            <a:fillRect/>
          </a:stretch>
        </p:blipFill>
        <p:spPr bwMode="auto">
          <a:xfrm>
            <a:off x="7086600" y="4876800"/>
            <a:ext cx="1733550" cy="1676400"/>
          </a:xfrm>
          <a:prstGeom prst="rect">
            <a:avLst/>
          </a:prstGeom>
          <a:noFill/>
          <a:ln w="9525">
            <a:noFill/>
            <a:miter lim="800000"/>
            <a:headEnd/>
            <a:tailEnd/>
          </a:ln>
          <a:effectLst/>
        </p:spPr>
      </p:pic>
      <p:sp>
        <p:nvSpPr>
          <p:cNvPr id="3" name="Content Placeholder 2"/>
          <p:cNvSpPr>
            <a:spLocks noGrp="1"/>
          </p:cNvSpPr>
          <p:nvPr>
            <p:ph sz="quarter" idx="1"/>
          </p:nvPr>
        </p:nvSpPr>
        <p:spPr>
          <a:xfrm>
            <a:off x="775854" y="2133601"/>
            <a:ext cx="8763000" cy="1295400"/>
          </a:xfrm>
        </p:spPr>
        <p:txBody>
          <a:bodyPr>
            <a:noAutofit/>
          </a:bodyPr>
          <a:lstStyle/>
          <a:p>
            <a:pPr>
              <a:buNone/>
            </a:pPr>
            <a:r>
              <a:rPr lang="ru-RU" sz="2400" dirty="0" smtClean="0"/>
              <a:t>“</a:t>
            </a:r>
            <a:r>
              <a:rPr lang="en-US" sz="2400" dirty="0" err="1"/>
              <a:t>eZ</a:t>
            </a:r>
            <a:r>
              <a:rPr lang="en-US" sz="2400" dirty="0"/>
              <a:t>-Scope-handheld</a:t>
            </a:r>
            <a:r>
              <a:rPr lang="ru-RU" sz="2400" dirty="0"/>
              <a:t>”
</a:t>
            </a:r>
            <a:endParaRPr lang="en-US" sz="2400" dirty="0"/>
          </a:p>
        </p:txBody>
      </p:sp>
      <p:grpSp>
        <p:nvGrpSpPr>
          <p:cNvPr id="2" name="Group 14"/>
          <p:cNvGrpSpPr/>
          <p:nvPr/>
        </p:nvGrpSpPr>
        <p:grpSpPr>
          <a:xfrm>
            <a:off x="1592240" y="3886201"/>
            <a:ext cx="4808561" cy="2657475"/>
            <a:chOff x="68239" y="3886200"/>
            <a:chExt cx="4808561" cy="2657475"/>
          </a:xfrm>
        </p:grpSpPr>
        <p:pic>
          <p:nvPicPr>
            <p:cNvPr id="215041" name="Picture 1"/>
            <p:cNvPicPr>
              <a:picLocks noChangeAspect="1" noChangeArrowheads="1"/>
            </p:cNvPicPr>
            <p:nvPr/>
          </p:nvPicPr>
          <p:blipFill>
            <a:blip r:embed="rId4" cstate="print"/>
            <a:srcRect/>
            <a:stretch>
              <a:fillRect/>
            </a:stretch>
          </p:blipFill>
          <p:spPr bwMode="auto">
            <a:xfrm>
              <a:off x="1886099" y="3886200"/>
              <a:ext cx="2990701" cy="2657475"/>
            </a:xfrm>
            <a:prstGeom prst="rect">
              <a:avLst/>
            </a:prstGeom>
            <a:noFill/>
            <a:ln w="9525">
              <a:noFill/>
              <a:miter lim="800000"/>
              <a:headEnd/>
              <a:tailEnd/>
            </a:ln>
            <a:effectLst/>
          </p:spPr>
        </p:pic>
        <p:pic>
          <p:nvPicPr>
            <p:cNvPr id="241665" name="Picture 1"/>
            <p:cNvPicPr>
              <a:picLocks noChangeAspect="1" noChangeArrowheads="1"/>
            </p:cNvPicPr>
            <p:nvPr/>
          </p:nvPicPr>
          <p:blipFill>
            <a:blip r:embed="rId5" cstate="print"/>
            <a:srcRect b="5000"/>
            <a:stretch>
              <a:fillRect/>
            </a:stretch>
          </p:blipFill>
          <p:spPr bwMode="auto">
            <a:xfrm>
              <a:off x="68239" y="4191001"/>
              <a:ext cx="1760561" cy="1447799"/>
            </a:xfrm>
            <a:prstGeom prst="rect">
              <a:avLst/>
            </a:prstGeom>
            <a:noFill/>
            <a:ln w="9525">
              <a:solidFill>
                <a:schemeClr val="tx1"/>
              </a:solidFill>
              <a:miter lim="800000"/>
              <a:headEnd/>
              <a:tailEnd/>
            </a:ln>
            <a:effectLst/>
          </p:spPr>
        </p:pic>
        <p:cxnSp>
          <p:nvCxnSpPr>
            <p:cNvPr id="10" name="Straight Connector 9"/>
            <p:cNvCxnSpPr/>
            <p:nvPr/>
          </p:nvCxnSpPr>
          <p:spPr bwMode="auto">
            <a:xfrm rot="10800000">
              <a:off x="1828800" y="4191000"/>
              <a:ext cx="1066800" cy="609600"/>
            </a:xfrm>
            <a:prstGeom prst="line">
              <a:avLst/>
            </a:prstGeom>
            <a:solidFill>
              <a:srgbClr val="FFFFFF"/>
            </a:solidFill>
            <a:ln w="9525" cap="flat" cmpd="sng" algn="ctr">
              <a:solidFill>
                <a:srgbClr val="000000"/>
              </a:solidFill>
              <a:prstDash val="solid"/>
              <a:round/>
              <a:headEnd type="none" w="med" len="med"/>
              <a:tailEnd type="none" w="med" len="med"/>
            </a:ln>
            <a:effectLst/>
          </p:spPr>
        </p:cxnSp>
        <p:cxnSp>
          <p:nvCxnSpPr>
            <p:cNvPr id="12" name="Straight Connector 11"/>
            <p:cNvCxnSpPr/>
            <p:nvPr/>
          </p:nvCxnSpPr>
          <p:spPr bwMode="auto">
            <a:xfrm rot="10800000" flipV="1">
              <a:off x="1828801" y="4800600"/>
              <a:ext cx="1066803" cy="838200"/>
            </a:xfrm>
            <a:prstGeom prst="line">
              <a:avLst/>
            </a:prstGeom>
            <a:solidFill>
              <a:srgbClr val="FFFFFF"/>
            </a:solidFill>
            <a:ln w="9525" cap="flat" cmpd="sng" algn="ctr">
              <a:solidFill>
                <a:srgbClr val="000000"/>
              </a:solidFill>
              <a:prstDash val="solid"/>
              <a:round/>
              <a:headEnd type="none" w="med" len="med"/>
              <a:tailEnd type="none" w="med" len="med"/>
            </a:ln>
            <a:effectLst/>
          </p:spPr>
        </p:cxnSp>
      </p:grpSp>
      <p:sp>
        <p:nvSpPr>
          <p:cNvPr id="15" name="Text Box 2"/>
          <p:cNvSpPr txBox="1">
            <a:spLocks noChangeArrowheads="1"/>
          </p:cNvSpPr>
          <p:nvPr/>
        </p:nvSpPr>
        <p:spPr bwMode="auto">
          <a:xfrm>
            <a:off x="2133600" y="381001"/>
            <a:ext cx="7791450" cy="646331"/>
          </a:xfrm>
          <a:prstGeom prst="rect">
            <a:avLst/>
          </a:prstGeom>
          <a:noFill/>
          <a:ln w="9525">
            <a:noFill/>
            <a:miter lim="800000"/>
            <a:headEnd/>
            <a:tailEnd/>
          </a:ln>
        </p:spPr>
        <p:txBody>
          <a:bodyPr>
            <a:spAutoFit/>
          </a:bodyPr>
          <a:lstStyle/>
          <a:p>
            <a:pPr algn="ctr"/>
            <a:r>
              <a:rPr lang="sr-Latn-RS" altLang="en-US" sz="3600" b="1" dirty="0">
                <a:latin typeface="Arial Unicode MS" pitchFamily="34" charset="-128"/>
              </a:rPr>
              <a:t>N</a:t>
            </a:r>
            <a:r>
              <a:rPr lang="en-US" altLang="en-US" sz="3600" b="1" dirty="0" err="1">
                <a:latin typeface="Arial Unicode MS" pitchFamily="34" charset="-128"/>
              </a:rPr>
              <a:t>uclear</a:t>
            </a:r>
            <a:r>
              <a:rPr lang="en-US" altLang="en-US" sz="3600" b="1" dirty="0">
                <a:latin typeface="Arial Unicode MS" pitchFamily="34" charset="-128"/>
              </a:rPr>
              <a:t> medicine imaging</a:t>
            </a:r>
            <a:endParaRPr lang="sr-Latn-CS" altLang="en-US" sz="3600" b="1" dirty="0">
              <a:latin typeface="Arial Unicode MS" pitchFamily="34" charset="-128"/>
            </a:endParaRPr>
          </a:p>
        </p:txBody>
      </p:sp>
    </p:spTree>
    <p:extLst>
      <p:ext uri="{BB962C8B-B14F-4D97-AF65-F5344CB8AC3E}">
        <p14:creationId xmlns:p14="http://schemas.microsoft.com/office/powerpoint/2010/main" val="3435232478"/>
      </p:ext>
    </p:extLst>
  </p:cSld>
  <p:clrMapOvr>
    <a:masterClrMapping/>
  </p:clrMapOvr>
  <mc:AlternateContent xmlns:mc="http://schemas.openxmlformats.org/markup-compatibility/2006" xmlns:p14="http://schemas.microsoft.com/office/powerpoint/2010/main">
    <mc:Choice Requires="p14">
      <p:transition spd="slow" p14:dur="2000" advTm="31441"/>
    </mc:Choice>
    <mc:Fallback xmlns="">
      <p:transition spd="slow" advTm="31441"/>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905000" y="450402"/>
            <a:ext cx="8382000" cy="387798"/>
          </a:xfrm>
          <a:prstGeom prst="rect">
            <a:avLst/>
          </a:prstGeom>
        </p:spPr>
        <p:txBody>
          <a:bodyPr/>
          <a:lstStyle/>
          <a:p>
            <a:pPr lvl="0" algn="ctr" eaLnBrk="0" hangingPunct="0">
              <a:lnSpc>
                <a:spcPct val="90000"/>
              </a:lnSpc>
              <a:defRPr/>
            </a:pPr>
            <a:r>
              <a:rPr kumimoji="1" lang="sr-Latn-RS" sz="3600" b="1" kern="0" dirty="0" smtClean="0">
                <a:latin typeface="Calibri" panose="020F0502020204030204" pitchFamily="34" charset="0"/>
                <a:ea typeface="+mj-ea"/>
                <a:cs typeface="Calibri" panose="020F0502020204030204" pitchFamily="34" charset="0"/>
              </a:rPr>
              <a:t>P</a:t>
            </a:r>
            <a:r>
              <a:rPr kumimoji="1" lang="en-US" sz="3600" b="1" kern="0" dirty="0" err="1" smtClean="0">
                <a:latin typeface="Calibri" panose="020F0502020204030204" pitchFamily="34" charset="0"/>
                <a:ea typeface="+mj-ea"/>
                <a:cs typeface="Calibri" panose="020F0502020204030204" pitchFamily="34" charset="0"/>
              </a:rPr>
              <a:t>ositron</a:t>
            </a:r>
            <a:r>
              <a:rPr kumimoji="1" lang="en-US" sz="3600" b="1" kern="0" dirty="0" smtClean="0">
                <a:latin typeface="Calibri" panose="020F0502020204030204" pitchFamily="34" charset="0"/>
                <a:ea typeface="+mj-ea"/>
                <a:cs typeface="Calibri" panose="020F0502020204030204" pitchFamily="34" charset="0"/>
              </a:rPr>
              <a:t> </a:t>
            </a:r>
            <a:r>
              <a:rPr kumimoji="1" lang="en-US" sz="3600" b="1" kern="0" dirty="0">
                <a:latin typeface="Calibri" panose="020F0502020204030204" pitchFamily="34" charset="0"/>
                <a:ea typeface="+mj-ea"/>
                <a:cs typeface="Calibri" panose="020F0502020204030204" pitchFamily="34" charset="0"/>
              </a:rPr>
              <a:t>emission tomography (PET) </a:t>
            </a:r>
          </a:p>
        </p:txBody>
      </p:sp>
      <p:sp>
        <p:nvSpPr>
          <p:cNvPr id="142" name="Rectangle 141"/>
          <p:cNvSpPr/>
          <p:nvPr/>
        </p:nvSpPr>
        <p:spPr>
          <a:xfrm rot="445419">
            <a:off x="9203775" y="2195556"/>
            <a:ext cx="1373901" cy="307777"/>
          </a:xfrm>
          <a:prstGeom prst="rect">
            <a:avLst/>
          </a:prstGeom>
          <a:noFill/>
        </p:spPr>
        <p:txBody>
          <a:bodyPr wrap="none" lIns="91440" tIns="45720" rIns="91440" bIns="45720">
            <a:spAutoFit/>
          </a:bodyPr>
          <a:lstStyle/>
          <a:p>
            <a:pPr algn="ctr">
              <a:buNone/>
            </a:pP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11</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C </a:t>
            </a: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13</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N </a:t>
            </a: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15</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O </a:t>
            </a:r>
            <a:r>
              <a:rPr lang="en-US" sz="1400" b="1" baseline="30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18</a:t>
            </a:r>
            <a:r>
              <a:rPr lang="en-US" sz="14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F</a:t>
            </a:r>
          </a:p>
        </p:txBody>
      </p:sp>
      <p:pic>
        <p:nvPicPr>
          <p:cNvPr id="343041" name="Picture 1"/>
          <p:cNvPicPr>
            <a:picLocks noChangeAspect="1" noChangeArrowheads="1"/>
          </p:cNvPicPr>
          <p:nvPr/>
        </p:nvPicPr>
        <p:blipFill>
          <a:blip r:embed="rId2" cstate="print"/>
          <a:srcRect/>
          <a:stretch>
            <a:fillRect/>
          </a:stretch>
        </p:blipFill>
        <p:spPr bwMode="auto">
          <a:xfrm>
            <a:off x="2465697" y="2362201"/>
            <a:ext cx="3125337" cy="2486063"/>
          </a:xfrm>
          <a:prstGeom prst="rect">
            <a:avLst/>
          </a:prstGeom>
          <a:noFill/>
          <a:ln w="9525">
            <a:solidFill>
              <a:srgbClr val="0000FF"/>
            </a:solidFill>
            <a:miter lim="800000"/>
            <a:headEnd/>
            <a:tailEnd/>
          </a:ln>
        </p:spPr>
      </p:pic>
      <p:pic>
        <p:nvPicPr>
          <p:cNvPr id="284" name="Picture 2"/>
          <p:cNvPicPr>
            <a:picLocks noChangeAspect="1" noChangeArrowheads="1"/>
          </p:cNvPicPr>
          <p:nvPr/>
        </p:nvPicPr>
        <p:blipFill>
          <a:blip r:embed="rId3" cstate="print"/>
          <a:srcRect/>
          <a:stretch>
            <a:fillRect/>
          </a:stretch>
        </p:blipFill>
        <p:spPr bwMode="auto">
          <a:xfrm>
            <a:off x="6210300" y="2327738"/>
            <a:ext cx="2743200" cy="2554987"/>
          </a:xfrm>
          <a:prstGeom prst="rect">
            <a:avLst/>
          </a:prstGeom>
          <a:noFill/>
          <a:ln w="9525">
            <a:noFill/>
            <a:miter lim="800000"/>
            <a:headEnd/>
            <a:tailEnd/>
          </a:ln>
          <a:effectLst/>
        </p:spPr>
      </p:pic>
      <p:sp>
        <p:nvSpPr>
          <p:cNvPr id="4" name="Rectangle 3"/>
          <p:cNvSpPr/>
          <p:nvPr/>
        </p:nvSpPr>
        <p:spPr>
          <a:xfrm>
            <a:off x="415636" y="5076862"/>
            <a:ext cx="11492345" cy="1323439"/>
          </a:xfrm>
          <a:prstGeom prst="rect">
            <a:avLst/>
          </a:prstGeom>
        </p:spPr>
        <p:txBody>
          <a:bodyPr wrap="square">
            <a:spAutoFit/>
          </a:bodyPr>
          <a:lstStyle/>
          <a:p>
            <a:pPr algn="just"/>
            <a:r>
              <a:rPr lang="en-US" sz="2000" dirty="0"/>
              <a:t>Annihilation photons are emitted approximately at an angle of 180° and are registered by the so-called detector rings. Thus, all the data are obtained simultaneously (cross sections), which later participate in the 3D reconstruction of the image.</a:t>
            </a:r>
            <a:r>
              <a:rPr lang="ru-RU" sz="2000" dirty="0">
                <a:latin typeface="Calibri" panose="020F0502020204030204" pitchFamily="34" charset="0"/>
                <a:cs typeface="Calibri" panose="020F0502020204030204" pitchFamily="34" charset="0"/>
              </a:rPr>
              <a:t>
</a:t>
            </a:r>
            <a:endParaRPr lang="en-US" sz="2000" dirty="0">
              <a:latin typeface="Calibri" panose="020F0502020204030204" pitchFamily="34" charset="0"/>
              <a:cs typeface="Calibri" panose="020F0502020204030204" pitchFamily="34" charset="0"/>
            </a:endParaRPr>
          </a:p>
        </p:txBody>
      </p:sp>
      <p:sp>
        <p:nvSpPr>
          <p:cNvPr id="8" name="Text 8"/>
          <p:cNvSpPr/>
          <p:nvPr/>
        </p:nvSpPr>
        <p:spPr>
          <a:xfrm>
            <a:off x="693203" y="1169195"/>
            <a:ext cx="10958470" cy="1421606"/>
          </a:xfrm>
          <a:prstGeom prst="rect">
            <a:avLst/>
          </a:prstGeom>
          <a:noFill/>
          <a:ln/>
        </p:spPr>
        <p:txBody>
          <a:bodyPr wrap="square" rtlCol="0" anchor="t"/>
          <a:lstStyle/>
          <a:p>
            <a:pPr marL="0" indent="0">
              <a:lnSpc>
                <a:spcPts val="2799"/>
              </a:lnSpc>
              <a:buNone/>
            </a:pPr>
            <a:r>
              <a:rPr lang="en-US" sz="2400" dirty="0">
                <a:latin typeface="Roboto" pitchFamily="34" charset="0"/>
                <a:ea typeface="Roboto" pitchFamily="34" charset="-122"/>
                <a:cs typeface="Roboto" pitchFamily="34" charset="-120"/>
              </a:rPr>
              <a:t>PET scans detect gamma rays emitted indirectly by a positron-emitting tracer injected into the body.</a:t>
            </a:r>
            <a:endParaRPr lang="en-US" sz="2400" dirty="0"/>
          </a:p>
        </p:txBody>
      </p:sp>
    </p:spTree>
    <p:extLst>
      <p:ext uri="{BB962C8B-B14F-4D97-AF65-F5344CB8AC3E}">
        <p14:creationId xmlns:p14="http://schemas.microsoft.com/office/powerpoint/2010/main" val="1231258759"/>
      </p:ext>
    </p:extLst>
  </p:cSld>
  <p:clrMapOvr>
    <a:masterClrMapping/>
  </p:clrMapOvr>
  <mc:AlternateContent xmlns:mc="http://schemas.openxmlformats.org/markup-compatibility/2006" xmlns:p14="http://schemas.microsoft.com/office/powerpoint/2010/main">
    <mc:Choice Requires="p14">
      <p:transition spd="slow" p14:dur="2000" advTm="58234"/>
    </mc:Choice>
    <mc:Fallback xmlns="">
      <p:transition spd="slow" advTm="58234"/>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545911" y="402349"/>
            <a:ext cx="10863617" cy="5505450"/>
          </a:xfrm>
          <a:prstGeom prst="rect">
            <a:avLst/>
          </a:prstGeom>
          <a:noFill/>
          <a:ln w="9525">
            <a:noFill/>
            <a:miter lim="800000"/>
            <a:headEnd/>
            <a:tailEnd/>
          </a:ln>
          <a:effectLst/>
        </p:spPr>
        <p:txBody>
          <a:bodyPr/>
          <a:lstStyle/>
          <a:p>
            <a:pPr algn="ctr" eaLnBrk="0" hangingPunct="0">
              <a:spcBef>
                <a:spcPct val="20000"/>
              </a:spcBef>
              <a:buClr>
                <a:schemeClr val="hlink"/>
              </a:buClr>
              <a:buSzPct val="90000"/>
              <a:defRPr/>
            </a:pPr>
            <a:r>
              <a:rPr lang="sr-Latn-RS" sz="4000" kern="0" dirty="0" smtClean="0">
                <a:latin typeface="+mn-lt"/>
                <a:cs typeface="+mn-cs"/>
              </a:rPr>
              <a:t>Types of ionizing detectors</a:t>
            </a:r>
            <a:endParaRPr lang="sr-Latn-CS" sz="4000" kern="0" dirty="0">
              <a:latin typeface="+mn-lt"/>
              <a:cs typeface="+mn-cs"/>
            </a:endParaRPr>
          </a:p>
          <a:p>
            <a:pPr marL="342900" indent="-342900" eaLnBrk="0" hangingPunct="0">
              <a:spcBef>
                <a:spcPct val="20000"/>
              </a:spcBef>
              <a:buClr>
                <a:schemeClr val="hlink"/>
              </a:buClr>
              <a:buSzPct val="90000"/>
              <a:defRPr/>
            </a:pPr>
            <a:endParaRPr lang="sr-Latn-CS" sz="4000" kern="0" dirty="0" smtClean="0">
              <a:latin typeface="+mn-lt"/>
              <a:cs typeface="+mn-cs"/>
            </a:endParaRPr>
          </a:p>
          <a:p>
            <a:pPr marL="342900" indent="-342900" eaLnBrk="0" hangingPunct="0">
              <a:spcBef>
                <a:spcPct val="20000"/>
              </a:spcBef>
              <a:buClr>
                <a:schemeClr val="hlink"/>
              </a:buClr>
              <a:buSzPct val="90000"/>
              <a:defRPr/>
            </a:pPr>
            <a:r>
              <a:rPr lang="sr-Latn-CS" sz="2800" kern="0" dirty="0" smtClean="0">
                <a:latin typeface="+mn-lt"/>
                <a:cs typeface="+mn-cs"/>
              </a:rPr>
              <a:t>Based on the medium i which ionization occurs</a:t>
            </a:r>
          </a:p>
          <a:p>
            <a:pPr marL="342900" indent="-342900" eaLnBrk="0" hangingPunct="0">
              <a:spcBef>
                <a:spcPct val="20000"/>
              </a:spcBef>
              <a:buClr>
                <a:schemeClr val="hlink"/>
              </a:buClr>
              <a:buSzPct val="90000"/>
              <a:defRPr/>
            </a:pPr>
            <a:endParaRPr lang="sr-Latn-CS" sz="2800" kern="0" dirty="0">
              <a:latin typeface="+mn-lt"/>
              <a:cs typeface="+mn-cs"/>
            </a:endParaRPr>
          </a:p>
          <a:p>
            <a:pPr marL="342900" indent="-342900" eaLnBrk="0" hangingPunct="0">
              <a:spcBef>
                <a:spcPct val="20000"/>
              </a:spcBef>
              <a:buClr>
                <a:schemeClr val="hlink"/>
              </a:buClr>
              <a:buSzPct val="90000"/>
              <a:buBlip>
                <a:blip r:embed="rId2"/>
              </a:buBlip>
              <a:defRPr/>
            </a:pPr>
            <a:r>
              <a:rPr lang="sr-Latn-RS" sz="2800" b="1" dirty="0">
                <a:latin typeface="+mn-lt"/>
              </a:rPr>
              <a:t>Gass filled </a:t>
            </a:r>
            <a:r>
              <a:rPr lang="sr-Latn-RS" sz="2800" b="1" dirty="0" smtClean="0">
                <a:latin typeface="+mn-lt"/>
              </a:rPr>
              <a:t>detectors</a:t>
            </a:r>
          </a:p>
          <a:p>
            <a:pPr eaLnBrk="0" hangingPunct="0">
              <a:spcBef>
                <a:spcPct val="20000"/>
              </a:spcBef>
              <a:buClr>
                <a:schemeClr val="hlink"/>
              </a:buClr>
              <a:buSzPct val="90000"/>
              <a:defRPr/>
            </a:pPr>
            <a:endParaRPr lang="sr-Latn-RS" sz="2800" b="1" dirty="0" smtClean="0">
              <a:latin typeface="+mn-lt"/>
            </a:endParaRPr>
          </a:p>
          <a:p>
            <a:pPr marL="342900" indent="-342900" eaLnBrk="0" hangingPunct="0">
              <a:spcBef>
                <a:spcPct val="20000"/>
              </a:spcBef>
              <a:buClr>
                <a:schemeClr val="hlink"/>
              </a:buClr>
              <a:buSzPct val="90000"/>
              <a:buBlip>
                <a:blip r:embed="rId2"/>
              </a:buBlip>
              <a:defRPr/>
            </a:pPr>
            <a:r>
              <a:rPr lang="en-US" sz="2800" b="1" kern="0" spc="-123" dirty="0" smtClean="0">
                <a:solidFill>
                  <a:srgbClr val="000000"/>
                </a:solidFill>
                <a:latin typeface="+mn-lt"/>
                <a:ea typeface="Inter" pitchFamily="34" charset="-122"/>
                <a:cs typeface="Inter" pitchFamily="34" charset="-120"/>
              </a:rPr>
              <a:t>Liquid </a:t>
            </a:r>
            <a:r>
              <a:rPr lang="en-US" sz="2800" b="1" kern="0" spc="-123" dirty="0">
                <a:solidFill>
                  <a:srgbClr val="000000"/>
                </a:solidFill>
                <a:latin typeface="+mn-lt"/>
                <a:ea typeface="Inter" pitchFamily="34" charset="-122"/>
                <a:cs typeface="Inter" pitchFamily="34" charset="-120"/>
              </a:rPr>
              <a:t>Detectors</a:t>
            </a:r>
            <a:endParaRPr lang="en-US" sz="2800" dirty="0">
              <a:latin typeface="+mn-lt"/>
            </a:endParaRPr>
          </a:p>
          <a:p>
            <a:pPr eaLnBrk="0" hangingPunct="0">
              <a:spcBef>
                <a:spcPct val="20000"/>
              </a:spcBef>
              <a:buClr>
                <a:schemeClr val="hlink"/>
              </a:buClr>
              <a:buSzPct val="90000"/>
              <a:defRPr/>
            </a:pPr>
            <a:endParaRPr lang="sr-Latn-CS" sz="2800" kern="0" dirty="0">
              <a:latin typeface="+mn-lt"/>
              <a:cs typeface="+mn-cs"/>
            </a:endParaRPr>
          </a:p>
          <a:p>
            <a:pPr marL="342900" indent="-342900" eaLnBrk="0" hangingPunct="0">
              <a:spcBef>
                <a:spcPct val="20000"/>
              </a:spcBef>
              <a:buClr>
                <a:schemeClr val="hlink"/>
              </a:buClr>
              <a:buSzPct val="90000"/>
              <a:buBlip>
                <a:blip r:embed="rId2"/>
              </a:buBlip>
              <a:defRPr/>
            </a:pPr>
            <a:r>
              <a:rPr lang="sr-Latn-RS" sz="2800" b="1" kern="0" dirty="0" smtClean="0">
                <a:latin typeface="+mn-lt"/>
                <a:cs typeface="+mn-cs"/>
              </a:rPr>
              <a:t>Solid state</a:t>
            </a:r>
            <a:endParaRPr lang="en-US" sz="2800" kern="0" dirty="0">
              <a:latin typeface="+mn-lt"/>
              <a:cs typeface="+mn-cs"/>
            </a:endParaRPr>
          </a:p>
        </p:txBody>
      </p:sp>
    </p:spTree>
    <p:extLst>
      <p:ext uri="{BB962C8B-B14F-4D97-AF65-F5344CB8AC3E}">
        <p14:creationId xmlns:p14="http://schemas.microsoft.com/office/powerpoint/2010/main" val="21595128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7" name="Rectangle 68"/>
          <p:cNvSpPr>
            <a:spLocks noChangeArrowheads="1"/>
          </p:cNvSpPr>
          <p:nvPr/>
        </p:nvSpPr>
        <p:spPr bwMode="auto">
          <a:xfrm>
            <a:off x="203200" y="1143000"/>
            <a:ext cx="11988800" cy="152400"/>
          </a:xfrm>
          <a:prstGeom prst="rect">
            <a:avLst/>
          </a:prstGeom>
          <a:solidFill>
            <a:schemeClr val="bg1"/>
          </a:solidFill>
          <a:ln w="9525">
            <a:noFill/>
            <a:miter lim="800000"/>
            <a:headEnd/>
            <a:tailEnd/>
          </a:ln>
        </p:spPr>
        <p:txBody>
          <a:bodyPr wrap="none" anchor="ctr"/>
          <a:lstStyle/>
          <a:p>
            <a:endParaRPr lang="en-US"/>
          </a:p>
        </p:txBody>
      </p:sp>
      <p:sp>
        <p:nvSpPr>
          <p:cNvPr id="133124" name="AutoShape 4" descr="data:image/jpeg;base64,/9j/4AAQSkZJRgABAQAAAQABAAD/2wCEAAkGBxQTEhUUExQWFhUXGRwaGRgXGBkeGhggGxodGh8aHR0dHCggGBolHRwYITIhJSkrLi4uGh8zODMsNygtLisBCgoKDg0OGxAQGywkICYsLDAsLywsLywsNywsLCwvLywsLCwsLCwsLCw0LCwvLDQvLCwsNCwsLCwsLCwsLCwsLP/AABEIASUArAMBIgACEQEDEQH/xAAbAAACAgMBAAAAAAAAAAAAAAAEBQMGAAIHAf/EAEAQAAEDAgMFBQYFAwMEAgMAAAECAxEAIQQSMQVBUWFxBhMigZEyQqGxwfAUI1LR4WJy8QczkhWCotKywhYkU//EABoBAAIDAQEAAAAAAAAAAAAAAAMEAAECBQb/xAAxEQACAgEDAgQGAQMFAQAAAAABAgARAxIhMQRBEyJRYTJxgZGx8KHB4fEFFEJy0SP/2gAMAwEAAhEDEQA/AOSbMJhd99dM7LYdGRsOC3dhQB0uZUrzi/SuabLHtwOBp/snEuk90hYEyBmICb3IkmBPChZha7RnpiA+86ZtDC4VaQBkCyq0Rbj1pRtp2WnWUoAcypiPeyuJk9YPzrZrsi9YhSQRBCjm8zMR/iiRs7uGnHlOZ1AD8wi2YmAhP6rmSf6aTUtfEfyeGRzcS7I2XiHAFRlRmAzBQkXvA1mnuzdtJwywFuzh3RdR0mYJI91STrG6qyztuEqAUQJtxB5c7Ct9jvqU732IBcS2CWUeGCvNMqi0AyTG+OFMByTvFWxBRtHW2ezqX3Q6goQlKAXFJASHD+pKSfCmN51oTC7N2eCe8VmMnxAuKnnYBPzqTaW2nFJ8ZSAfEQE681cfjS1jtCsattqSLXTf1IOtXRbmYsKNgI+a2Jg8Q2pOHeQkqg5XEQZT8RPKjOzY/BsYloo/NRLg3gyEpBH6hv8AWkjG0sOtPshoqOsWkcbfKjvxxuFkypMJUnUhAURcc4M8orJOnibUa9jBcJs9eRL34sgkypCpg3vvijtt4x9xLLLKnIXOXdEb80TAufKkOMxGZckHS45/qI4/tRuB2hkCUhJgZiTzUFpIPl8qD4lxl8PhrqO8NIbZGZDasQsJynKAQTwJJjjxNLH9uKyw7gHQ0eeaOYgSD50Yy04u8eHckWgfIUwd2esaEiwEiSDvvG+rx6m3I2gOpbwlpTqfuo2r6nYkcGKdihpSg/hyXEt+2yVeIWIslWhGsG1a4vtCp90IkpbRolY8ZVGqo39N3WjFYfIoLIEi2ZJhy4/8hyMjpQe1Nlh8Z0kZ0m5By5uFzYHroaNr087iATRmvRyOZrs7FKS+iCrVRWcs5r2AJFkxFQbQCUKlJICVJJEnQqEn5VCxtNTcgg5kyDmHiB4GhlbaCz4kzMhQy6g2PnWK7xoelR1/1Q4ZRTkUSDckidd3GbGiHe2CVII7tQUZgH6ml7O0mHEJbxcnIIS8geLKPdWnWRxvQ2L2lgW24bz4he5MlKR/cYHwk2oYDdoUti/5DeKO1j4XinCJhUKF9ygFD51V8ekocUD1141YcFgnHXC4veZO7y6DhSTtN/vq6D5U+goTlZDbGoT2OSFOuZtMv8Uy2tswoMp9k0r7HKh1zp9auO0V+CCPvhVmZBoyLsdjXJUPbCADC5UEiybAm96L7dbXdWlDagEI9oAbz9ByoLsa+U4xATbOCk9In6Ux7eoGduTJvA5W+pNKFaadBXBUXEGwNmIecAdXlQmVLM3IEeEcSSQIHGrEW0lRtlQLIbSYyp3An585oPZmyy0136olRyonUSDKvIAgedNcJs5S0jKAka5lmP5rUwxszT/q6WyoJZSSBMRO/nrUjXbBslIUwIJgmEnKd4uKmPZNkqLi8SEkkG0AC0b9aIX2SYIKUYnOVf22KRJmDvFq2NMC2q5G7g8A/mCIQrW2g0vymdRSphgo/JBMpVImIIG4H1tR+K7KuMIzhSVEADMCRI1Exp/ihMbGZvLOYJBUDoCZmOX71h+IXFzGz2IjKQkpREKCWkKAMa5je9zSR7EoUc6U5UrVYcEpMCPOT50y2w/lw6pzAwABu9eHWkWx2isBMFQTpwGa8TxBkxSTL5SZ0+ndRmTVx7+tbGWrDYopCvDKSmefCPTTpRYxROQJUQSL+W7reoNkPhAyZTmid3E2+VE4vFoBTmAtuvJ11+91P42vGDOM6r4rBWsAnf5XCHU50gKQF/Ax10pRisKEhwpCVt5YUgwMwm4PzB3EU0U8g2BCeIGmm/pUPcyoEgEbuGnxqnx6q7SaiAaq67/ke/8AiVQYeZMyFpsTvi0H+oaGlTGzFKWoDcJPrarJ+FV4koEgklINoUBJv+lQkeVKMFmKllIIOXSL63HlesDiofxFI8SxUWbZbShIAnMVb/0xu8zQ+EwNwtVhuFe9oMTmxB4BKQL8hRDS/ZHASaPiFCBzmzYjBowmqHt5zM8o9KuW1MTlak7x6fYrn3e5ipR3mixaOOxywHlTvH1q4bTdEW3ftVE7PPZXvvj+xq6bbMAcxUliDdk1H8Ukngu/Dwm9Fdp8TLyQNAPOSZipOwrI7x5xWiUZR1Jn5D41Dhm+/wASg3hS44xcnztNLNzHU+GNPxi1pbBAhAlIGnDMo7yaHxONcUcuY30hObrbdwpoMOkOOj2USEzMkBIAIB6yJNTp2sy2AlkJ111PM/5q1+Uw1E8wZrZmKUMobUpNgCSNOhIivFbExDSpW0csXWn3ZBAJ3wJFT4jtgsCQoqE3sm3worD9rFL8KlWUIggSZHKt71B7XFmBW8yQlRWQpUE6gDSakxKj3uUkZE+FShprB16j0pk7tFvEBaQknKItoIvMagUg75WiCAlK1e0JIBj9ooDnbeHVCfKp3Ow+sn7WY4JbyBQWDAH81YMFgENMICpEiVEaFRsP/lHlVU2sguFBkHLEgCN+sTe5plidsLZRBTJABBVMW0tv4xSpNqADcYw4MuIFcp3H4+pP5MYvMoDhUVQdQOZuQeG7zqZLeeFAzYWIuCCd/GkiUKLZddVcwTHvEmbHod1ZitqHJ+UINyoHd/VzHyrWHNTFG4/rBnokTEM2C/MTr9Af3Y17GNg4kOEurBAA03/f0qDHdpG0xlBVJEJ3Dn0pXgFHuyv295J3x1qDZajiF5iE+H2EHfzHCnPFBuuYsiqWIHA/f6R006TlUIUjLu3a6jcIoTB4shb4gAlVyNwOpHqakwiShfJUgid8H5wBUq2hmMWKkkcyMoVJ/q8RHkKSVRqKHcHf+YdksAFaAobe3r8x9NpQtqLH4hzgFGOdGYHxKSN5vUO38OG31J4hJ9R+80fsNnVZ3V0k4iuSrMU9t8VACPu/8D41UmdKa9q8SFu25n1sPgPjSpnTzrcDPcI5lcSf6vnaug7VVnabVyrnCtT1roexlh7C8wJqS4z7JlIwWKVF7geaQB9fWhmGSHEhJgABVtdFfSRWnZx6GcS3/TPp/ineDwoJcJAV+UAD+mUrWD1lIH/dSjfFUeTZLmn4U9xnMlSyA2kcNTbiRPSitn9lnFhOYhpN5SefMfWpGtohETdUAAcBwHL50PittZzz3Em3oLD50Zbi7aY6Z7L4RCZW6kEggjvBHlUCdnYIqBQoyNDmEC8edVx5tzMe8QpaTdK0zmHCOJqbuJMCSpJBCSIMkRP8VZHvMg+0smL2SlshxogSqSoXkm2nC+lInsIU5h7xM31MG/xvR2AMOlObOlJlWUEXPI7wdaCxylEqVunKJ3XNL5F1LU1k6jL048TEupgRt9R6fveCqMLG4jdU+0sRmSCqIPHfETryoN9w+A94oeKCB0I+YqXGNpVbMYIgzqL0mqFGBJndzdUeox2yUw9Df04EIx/iRIEBJGW9iDyobZ6PEZ1iPW1EEKCyD7IBge6RHh+YpUnayku+ynKNco0IGtVRyWUEHlynpei/23xWO3AVu3NmhdfSR9ocWUBDaDCTMjfy8jU3Zv8AMIBlBEd2ocfe1tOljrVfxrgW8td4J3022btNIhKwIB9etOJjKrOZi8MKAorvXpfbf0lj2iVgEEALQL6+IXhQ9fI0Vhh3i0uEkHLJEWEpIB/8FT5UEtR8Oc5gT4Sb2kSk9RfrTVh9WeSQW1IKgI0jXdz0oeoDIBXYy2xsXD3sNvvx9qP3lD7W+PFq8vqY+NMX0htiJ1TSgvd7iSdZMDoNKO7WukII0tFPYx5RcWzEFzU57jFlSyTWM6VEvU1KzpW4KRK1PWrj2FxFlI6/v9apytT1qwdjXYcPVJ+Ck/MipJLTsZIGIWCbFCp5x9miS7ZSwYCQBl5yQPOJ9aXreyOrXE2Ig75EEelO9mYZKsKJAClKCsw6kekBZ6xS7qdd9o2jjw67yHZGEU4qwM+8rcP5q34PZLSCO9VmKtBEfLXrScbRS0kBAEDX749aHU8vET3eYE6iDB5FR9nppRLJggAJZcZtzDNAhCEqVp7Q+lR7ExQxKjLIQExKpub6SONKMP2YJIU8WkTbiodToKMeaDCXE4dwrUuBIIjwgyqYtqB1oeXZduYTELbeSsLSgu92mxWSI1gE35ilj90EKAPim5P6uukVDjAAlP5wJGiRMpG64OgNBMrUTlvHPnQHfSNJjmHDrOsGaubMUtRKZIEG9t40k63+NHJwKlRIugGxT7ViQLb5BHnWrm13iAlMAAESRy386hQl2M2a4IFzHCAB5zS93GyCNojW8SvKFHw21MDdppynrXu0XUdyhbYAiUq4mK3KlMPFSk+0D6TFuelasoS4Q2oZZXPQGZmmFAoTl9ajh0ZBsGF16E7n8b+lxh2YxWHLfdupSrNcnWOo1HWpNpdlAQV4dUjXITeP6TvpRtHsy42czXjSNIN9N3GoNm7acaIBmAbi8ijAd1MtjezQ/Y2NKVJaWTlzDXWRuqw7ZUprBSLRqr+4kAeZ+VIcY0MR+c37QUCQPiaK7TNrdwudJMNKOcTaJiY3xIvuk0u++Vfe7hAWVCvuD/DStbI/3UHneiO170z0pfs9ULHWpO1JgkV0BOe3MqKtTUrOlRGpWdKuZkStT1pn2bdh7qPkQfpSxWp60Rs1cOo6x61JJddqWUrnemGy8WoMm5j2UDcN5+dA4y8EfpFOsNsuGWMxjMVKUN8eGPUR61h4RIZsLZ6nPFOVG82lXEX0HOn+I2m0yiEkCNVR8r+U1Xn9sQMrfhSLTaP56UVs3ZSnwVXg+8oC/lwqvczQ9BBXcat5SiFDKN2gE+8TvngKMecSlKSAQISnKkScoMkk6STcjnTRzCsobyJgr1MaJ3SaWYbaTUKypUvuyARbxai3KhsNUKraYKhorflTfhVc5rRGu4ACBTfZqm1LUsDKP0zbnHW1QP49KipWTKDlSbzA3jmT9KE2a4El1KSB/TlJtA04XoJQDtxDq7Ha+ZBt9otykXiRfTiL8dPWhmlq7sOApm5tu0IPWRTnbmCPdgqVMpvbgLffKqxhXsqY5DoRr+9BYCto3jLEm5oykd4pa3CTHhK7QSep6TQm2FL8BbCitNytIkRw5661Ps8FSszih3cnKmPEYt6U5Tt1rDrStSStCpECARaiLpD7bmc7qsuYqtIdOrduK7bHkj6V79pWtndqXGhETed8GeKdPlTlamMalNsjg0UOkwePTnU+1sBhsYkqaOVeug+45VTcZh3cK4lKpSdQRooWo4o8bGWdS/FuI7YU5hHSlQ5HgocRVgxOJayLSVBCHmlFBOhWApJSeuaRzSKQ4XGfiR3bp8Q9lXOw/aicYwThFNqHjaJWP+WUj0M0PIQGUnm6+8G6OaKbgbn5fvEq2HBzDyrXtW8c4HIV7hXYWmd5FRdq1eO3AffwpyLk7yv1MzpUNTM6VcqRK1PWt8N7af7h860Vqetete0Oo+dSSXxBlCTypzjdolSGkgZQlsDruJ84HpSRj/aSfKm+HwvfPBAnKAkHokD4nTqay3M2t1G3ZXYYc/Ods0D4QffI/wDr86cbU7QeIttJzKiLWSOvGOFCbe2l3bYaQcsAC24aCKRYdSvZQCCQMyjqB/NZAvczROkUIccTkBbBlSgcy+ZtPM7qhS420nKIGaDMDp6zWrIW8otNNq6xdV/vWrI32eYZbLuIUMwSEJSr2QRYQB7SprRIEGuon2/blbLK4DSiSpzxE7pGnSithkBa1FUGIvyEVs5t5lwjIlQyKEExedem+Kk2YtAeWG1EDgoQNCN/lQcl1GsNXGe0MUhxkiRZJsN9uVUosjukkG4tH1rouMWkICSfEpJtFrD4VztxnKATwG83t/ilu28JlR3YNiO6ncA8itxvtvtzIMKjMkbiBEcb/OvMThUONiVG5kEDQixkUlXtFxKikXTJEa6/zVk2Sw4UEOgQdB/O6rddPmBl5usXGq4spJW6oc0O4+RqJGG8Q2fCkwOYg+e+nGO2y08jLiWl553QAIBAIVGo5VE7i2xIcbWjLwVPzrRraCR7hA/uMx6QT5VXisTen9+8MmJCgIcn5r2+/wCL+URk5TvifCSOH1q77PdU4pJtmKQkg6EkQJ8z8aDwmJwzlnBIJ0KLg8ZFbJBbdVexBKVDS90kf90VjJl1kWOJvBiXGMgJHwGuf6gcECVzF7MyYlSBog5h0IlPnBFJ+0yvFHOP+KR/7U9wbqlOuFasyibk7/u1VrtAr82Ovzj6V014nIb4jFlTM6VDUzOlXMyJWp614DF69VqeteVJJ0TYzOdLSTpmE876eelPdlK7vvVK1By2/pt849KQ4Ij8Mdxj60b+LyMp48Dx1nyob+sNjs+UTfFYlKCXHbqNwjhwml7/AGiWfZCQOl6WrXmJzG5OprVKEmLjnANAbMe0fx9EB8W5jRrb7o0yeaU1h7RrJBUEGL+yKWONgXBFaBQm4+FYGRoU9MlmwI/wm02yboAOtqsGxxK5T4500Gu7maowCQJm/T58qdbE2iQpIHHz8q14hYUYJ+nXGQyy9vYR6SUhFwRBUo891pqjObgrWI6Rr9avDW1AQSDEe0Z8oHHSqQ5qu/vq85Ubz0pdvSM4buzEhwt3Cfd+dO8Jt1sNALkKHnNRwnI4VC4IMHgbHztNJMS4mSABG4wJt0ojjWq3FH6XHlZrNHf7H9EJxCu9Updwmd/3rUuLZyk5QAABG8C1/O1a7IZKpggAbjv5Cp0hYWrKJG/0NSM48a40CrwNpu00AAoKSk+EkATr738Vupwqw7qAZ7sFQI4Az6SBQiMMpeoyj58qP2E9lUsQDmASeYJg/Sss+kXUD1XSt1CaENGxR+sF2hhO7dBn2221+ahcVT+0KfzfMj6/WrNjcS4XChRH5Z7tNo8KSYniYi9Ie0zcKmOB+BB+Qp9PhE5jm2JiOpmdKhqZnStzEiVqetet6jqPnXitT1rEKgg8DUkl8wivyE86zazkqCdMqU/EAzXmBuymiu0YSVpWkghTaZjkIjrAFAzcRzoyNf76GJsvHj51hSAdTXioGp6869R6+vHX0pWdaem9hYcKzuzIA3ivZAMyByuaJagJKhAGg1k76ompoC4MgbrzUjbqgrw3Nrmow6ZnWiNnQp1IFyVXrW8BsF3qzzXrLBsdD6wfzEJjf3YOm6T1qLFtFC1JWoFWaSoCNQDYCm+yWQLK9CRc7hPlXu0m0Ke8W8WvYkWgndQXNSK2kXELjS1IcKQTaJHqfOlQ2bmykWEXNWT8e2nvGwrQyBG8pggHeP2pbh2iEmVHW3CtjI1bivSC6b/6Mze/42+vYj5zdGzFIbBiQbzIvUGFBg+6RmkkwTO4cwd1HJRlAmSIt6fvQWIRlJJmfmdSev70QMDzCtjZSSu8jxU5faKpvB1B4mPOhcLiVNEFJ8V9eB4iplsrTMGdZI3A7uteYfBktrWT4kxbfHE8q1oN+YbQOTJjfEQDJNqtHOlZEd4lK/UXPqDSbtS34QeXyg07xWMDqWUD3EAE9QmR5EH1pb2oR4B97optNlnLyVq2lOqZnSoamZ0rUxIlanrXhr1Wp61sw1mUEjeYqSTomxGczJniY9a0xTUpI4ffzp/gMHlZB0MT0ndSzEpBkCJ5mNDJrL/CYXCacH3lfU1u1IrBPMT9xRyROvlW5nTX+b24VzdU9EE7xe2yTxtUzy82gMA29DqKKzbgORO/1rQTFr3jmYH81LkKbVcBSjkfT0ovYih30lBUDuE5rdKIWRcEH5c/rUbT6WyCg+ORImxG8dN1EQ6rinV4wFC3/wC8R7h28UpRADTeYWzAE6+cGt8dg8QgEuuIJHswIAjdYU/2TtRDbAdXbcBvJ3gVC9tRnEhQRZcCEnfvtz0oBO8IlgbCUJ7Cu96c2UnMBPXWD960Y+AL+tKtp7SUFBMFKhaZ5m4EfcU4aazo7ySSLEbjA+Bph0sXAdLlZfIxv1PvNl4wBCR5Zp9bVEtUnUGf24UM5hd46+fPnQbiilV5FDq44G02CI2YGUidPu5+FaNLCXYmUr8JHCd/lRGznkuQN4vWbVZSBITfjOkU5iBOOjOP1RVc1rFiMMUqhQIIVHxqbtJhyWhO6KjwYJAmZmZ406xgzMGRJCflejCKNztOUkVMzpXuORDiwNMxjobivGdKuZkStT1px2TwneYhI1j6/wATSdWp61bv9PmJWpXD7+tSSX3ENEJvSTFBIg6TTvFoOXxUsxDKbX0N+F6oyxE4QYOkffwr3IRedL/x8DXp1MiSLjhU+AazrSk6H4xXKPvPS5cgxYy9XQ4jLZGzRlK1DNew676WbVbPfryGAN3lerNj3y034bq0nhzpPszBBRKlmUi6idCeFLJkJtzx2iuAWdTC3Gxo9zwo9h/f1id1KiDP3al2EfSlxKlAqA3fzVr2xhwtMoABJyxu0saUHYK20KWrKcsmNZj+PnT/AE+QMhmOrV/EGobjkXcM2h2gZcCQWXiEggBKgE5jcknL9xUOE2mAU93gDmBBBK3CZBtYiDeKYbWfVlZCTlQUAhKbAQSJ6yCb8aExOJcXdTijmBiVHXdQ7A7RhcbMLuIe06nO9lxrulG5TlgCaY7Cxv5SwRMXA5RFG7RcQtLIfIyJZBSTJk5iFJ6z8qXYPENJV+XOWbk2sd3SYpgbpxEHVTkKsdjt6e0Mak6G8A/T5UJtpF5PD1po0sD2RvoPa/sX1n+aVDeadgpSQbYBlSt1qYbQfKgU6nQHgKX7G1HPWj8ZIVYbq6OP4Z57qd8lyDBtnSnzJHd5bUrwbx0jfTlJBTJFposXM5Tt5jI8fvQx8ooRnSrD23Z8YUOPz/xVeZ0qSpErU9avX+nzRyyN5+tUVWp6103sdhyhoW+/uakkfY8Ei/GgDhwVC/CmGKKlDztQrOBJUDNVLEUYlopWQYt93rMC/ldvMJEHkSPX/NWlGFCjKhJiJiq2+n81SY1cv/ypDLi0b+s6p6gZ8Do10FJNc7ekY7FUXFqEyk3vu++FGYxTOXIFBITw41IttLTZIIECbfLrVVCyCVHTdxM1zwoysWB2g/8AT0fG/kUKaBv4qGwq9tzRJnm38eMqUIJASZnQk8aS4XEqUQFOKyk3knfaTxpx/wBLU7HiTJJkcI3misL2bQlKc6pTMqsRbSJ3X311E0Yk095Wd2yOch3En2wWTc4lvKkBKUolaiBoYtE6676VO4zDeHxvK0k5EgDyzma6BjdhYT8rKwkhSQed91rGqp2jbbSsoaYaSEmMyU3V5/TlSmN1cWI4rZLUcAixxwP8xTtHHMKayIUtZSZTKAkCT4gTJJsNONL8EUgwdNKsmAyLZWhxKAJASoISFJspR8USTaKDd/Dtqi6zpY2P7RTmJqFVE+pS2u4N3hQqJ3a/WtsXiJ8MW3n9qNexAS2DAKhxoB1ClHMZM74qzgANza9cxTSYw2K34wQJi9E7QWVnMQButzqPDtZEA+8eHPfTFpAVHOmFFCc52sxQwY1G+KcpjLfeKGUyARR62hlFamZTe2+HT3cpvvqlMaeddC7VsAsq6Vz1jSpKkuzWM7yRzn784rruy05GwIFhXOOyGHzPExof5/auohYgCLan4VJJIgyKxlCphKSo7kjX9gOZqRChGn39aI7zvWltNlTb11JUD/uRfIfTzrLGhc2i6moyNCTovw8gb+ZIqubXwuV1UaKuJ1uL/Gmu0MapbwVpnQlR5EiD8QakxTAUiFETuUPr50lkJdZ0+m04ns8SsqSTEqVrofrW7bdxpCZN6Zo2OqYGnGazFYMNpym86zu31jCjFxcZzvgw4SuIAX6fmVrGylUpJCuVFNNvOnIXFE2EFRuSQBO7WKabK2eh1WU5QuSSDYkDQg+tGYzs0JEEwSkrI1KZmAeMb6adh6TmIhFb7QjanftoSgOBttKAD3qwLgkE7zBgGBxqtONoKh/+0z6r/wDSiu0ezWmnS2EKHBRXII1B03yKULaahOUKnfeRv9BApKls7TpYcRRfJQuP2tmyy6nO2q6VJUlxJGihEa3kj0qottKCr2i1WfB7LYW0pxKHApIELKhGc2SAIuJo9Gx2ksKeXchJMk7zuHOaZxPpWJdQhZ7lablQMmrPs/ZxdYSDaI3EADnzoDs9ssLOY6b/AE+dW9xaQnKm079bUZ3I4i+LGG3MXI2BYeLpb+a1OxltzlIXJ0FjR7OLtAkk/DpWYTELLyQBMSodQJA9aF4xuG/261E2JwRCoWlSTrBr0tyNaY4/aAU33IGchWYuE3J3gcqAcZNjx+FMqbFxJ10mok27hJaV4psflXMWNK6nthshpf8AaflXLGNPOtTMu3YFgQVHiT8f8VeELRrVV7FNDubnX/NWdtCePnUkhaYIpRi8WWzmQfECCOUEEfGmpygG8ikWPdJmPXdVGaXmPNruNvNoxDQyhfhWn9CwZI6GZFA4fESlSecjyvS/s9jsrpZds094Sf0q91frboeVM3WVsqUhSfZ+k+opR1ox9Gtam+DJSoTOXTWpnWg4qCfCmSYiTYfvHrSg4oIIGhAv1O/0qXZj6lpXpmUuI0tlBFuprOqhN+HqIhOG2SFuAybC1t5PHpFG4Vl1DiW8uYqJJVmtl0FieYEVJgynCtgunxKNkjXhAO/rW+NcbdSh9tzIpBOhAUL3AOkiN9jWVY1NOlm4s7X4dTmIUhIzZUpAJFwQkTBGotF6rL2zHgP9sgAawQPjar4vEOvJ/JxTZXwIRm0uNJH+aG2fsvGpOYuwD7WdUgjfbQfChcmMK+lAu33i9BKMAyDP+4smN14A+JqPC4DK2ZOYgmyjZPlxptjtnF/K13iCkKkhuI6mD9mtsgbfU3uAn638qIGOmAKjUT9Yu2cyTCgQAqCQOMwfPf50dttsoCMvuybH2TGnpNK14zuVLS2gyPEOH2dfSi2sYpwDMm/2f2rWqxM6KJmwWQBBmR4ju41vicR3LJXMLdlCOIHvq8hCRzNEYZkK8SoSgJlZPuJTcz5VVNr7S/EuFcwkeFCdyUjQDnvPM1vGltcFmyaVqGYNMb5oxaVeVK8IN4pitZj+KciEXbZCu6XI90/KuVsaV1LbK1d25/aflXLWNKkqdL7HtjuUzw+lWRLWl/s1XeyDJ7hBniPS1WFtnr0qSTfFwlPOq5tPFAT5052mQkfdqquNdJm1qyZtRA38QqulbGfTjMI0tSgl1MsqUdCR7ObqmDPGuXrcPnVs/wBPVFbeLYN5QlxPVJj6j0oWTiM4xvHj/Zt4SVtyOIuI60JszDpS6qUjXMOkFCgenhNMuy228Q082kythfhTwhIjP/SZ1FVnbW2CXHFIACStRSr1BA4ggUuACLjRZg2mC9rNqBT8AmAANdN9FYLBqU34hdVwM9h5A6xe9L9g4APLzLUABe+/kKsKmcp8CU2VcgySLbjVhe8jua0xcvYzcABJkaqSTmmtP+hz7yyke4VajhEa0476ZKPZG8fdqh21iBA3KETBgH2QL+voa3UCGN1A8G45hQpxJJG9J3dNxojsttUuPd4s5ivUb/Lhp8KR7QxyFJCUrAMQq8zwHrwpXg3S2sHhA57qwwh0nQ9p4LvXFhEnOENzu1zKP/FPxpq92VCAlbrjbQ/qJn+TSvsTtZC38rgIchRRMwbTHWfkKH2li38Y+Glo8fekWM5QLAEe7a8/vWQtCQtbEX2g3+oe0kMtIwjCp7wd46reUz4U8gSJ8qpmEcNF9s3M+OxHBKghPRACR8qAZSZFOKKFRBze9yx4Beh1/mnK1GPKq5gHCk1Y0PWFEgDFG21K7t2f0muXsaV1Pb735LlvdNcsY0qSp03sq2fw6OnzJqwNtGdTMfSq72VWe5RG4X4cf2qwtpVN9YqSQHa4i5vaq5iF21qybVaJ+dIH2Jnf9/xWTCLFjiBE1ZOwrvdIxLhHtd20P+4lSv8AxFIsQ3G+rRsxkJwDKxeXHFrHEpKUgf8AGfWg5PhjOHdgDGeBxgTngR3aFutyNZSUq8wY+xVOxIzNJgWAn6U/ffDjiVNDKlYUhY/vSQAOUxSXZpJaSAOMjzrGGiKhOotWv5STYKVlIKR7JV0Nt9NWMahTrREJVJCptoKW4ZZYBykXBOUipnNmKUlTmYApCZFiZnlpUIIl+U7yTGbYQEqaHhyqIJmcyeXKqrtPGFwgScqbJB67+dOcRhsmYuAFY5e1adeO+q5llV996k0oA3mIdA3acfvWtg4SZ+7VC4kAxpUjSCZI0qKN5bta7mONn4gpyrCilSSCDzm1dm7OrQXQsm7yQoC29OvSJrihYKkNoTqs/M2rrWxUBDoWPZSkJTP6UpiRwFp8605C184uoL6t9qM5NtzxYrEEf/1X/wDI1AgaXr1SypalH3lKPqSakZTfkaMIBjDcKDVkwjsASONJMAJtup41FgbCtwRiztE8Cy7p7J0rlzGldM7Qx3Dv9prmbGlSVOg9jXj3YA5fAftFWlt83qu9kU5WUmN0z51ZWVb6kkG2iCb7v3pcsJSkqtTXHAqEUx2fhHEnKCO7TKVIUPCRHiKhvk+gAoWTIEh8GI5JSC2lV+kfzwq59iMU3+FXKcxw6s0byFE3+J9KU9ptmtpWQ2jIk3gHdaPr8Kr2y9rOYR4ON3EZVJOi0nVJrJ8yza+VqnQto7NbyOYhsQAgupGgCh4h8haq4WwytQSNVKMkbiSQL6Wo7br3sIaUpLT0LCSeIFugNopNtTHgPpSc2VxDZST7U5QCTxBj1FJaWKke86WNsQyI+UWu/Iv+O9f3kmLfkwpKVA8QPmK3wJaCsyQW1cQZSY3Ga0xGHnRST5wfjUH4dVo14SJoZte5EeyY/wDTcg2Kj/qdJ/iobjcA4peZKkEEAxOtr9JqjbQYUlZkZTJtwv8AtV72e2oXJjrSPtiyCEqBkzoPjROmzM7lW395wetZelyoiNqDbdr9jsOPWVTNKr3prgEE9PnQGEYKlU8Dam2/CmZ3ndT+mZOQ8R7sHCy4hxah4bibnwjX/ll9Kse0doKw+CUpXtEd03xJUCCegTJ9KSdhlJeS9n8KWwkWBKvGrQenxrP9UnVKUwtsgsJRlhPurJvm5kAR0NLAMX8/0h7UIQl+/wDb2377yrIAiIrxmxqPDqkA8LVZ1bEQMO1iELzBVlp3oVw6U3YEUom5BgUiYjgaahAnWgsC2JowJE61uBiftG2Pw7hnUGuZsaV0ntIkBhw8Aa5sxpUknSuzDwDKBwFWFpwWtaqf2TxI7sA61bcO6k7qkkOw60lxE2TmE9Jp/tFBZccESHDI4HlVbUoUe52kdDYQQlRSISoi4/egZsZcbRnp8wxneKe2i7N8STE65QkD0n5VR8YnQm1Odr48urzuLlXl6RupS8+FHlNWqaVqRnDNqEu3aZxbqkNtISAw2lWYe0ZQlavTNpSXamCKl4c8WIHVKlCR5xTPZmLCm2sSkqJbAadg6EJypWeRT8hW7Kw6AhPttFSkW9pBupP91s3rS6HTkoxzIurAGXt+mQJKSkBQHUVrhNltqJKU9axrKs2308w7YRYbqdnLNVKptjZqwB3alBEnN4taZI2KhSIN7A86WdsMWUAJHvrAtu4/KrJs5Ui+grKqQTcXwBxYcDnagBt9IgGEaQYCajeczDSADFOdqYMDxgdaSgDU6A2HE6weWlR3CCzHMWNsrBEFkwvsYlSBiISRPdkSDJgquLX3VG7H4TFlUkZEC/6y5Y/3WJ9asvZLDKQkzq4Zk/L1j1qt9u3u7yYUGST3zyoiVGyB5CT5ik0vI+uOsp6cPiaib5H0PqeOJVsKoC2lPsEiUm9jFtxIpEwBafSn+zDmFqdAiLHfaMmmo4XrFt2N/v7itu760NiQRpWoOJ+05/Icv7pmqAxpVx7RPHu1jkapzGlSSP8AYuLLYNp+4py32hWNEj1rKypJN/8A8jc4D1pZtTtE6ZSLc6ysqSRCt9Z1Wa0KlfqNeVlVNGNuzfaJeCWVBIcQtOVxsmAsHnuI411pKUM4N7GtJKSlpSkoJzBKiDBmNBwrysrDICRcIuRlUgGc12b2hW3okEzx+NMR2rc/SPX+K9rKJAxPtjbK3EibEKkHhu+tHYTtK4iQAL86ysqS5I92pcIIIBFK29rLQTliCZINxPG9ZWVRUHYyAkGxtHOB/wBS8S033ZQ0tXuOKBlPIgEBUVVMdjnXnFOuOFS1GSrj+w3RWVlUEVeBL1GRJcWNFmmWzdtOtnUG/SsrK1KMZK7UO7wKjX2jX+ketZWVJUVbRx5cSQRE0sZatrWVlSSf/9k="/>
          <p:cNvSpPr>
            <a:spLocks noChangeAspect="1" noChangeArrowheads="1"/>
          </p:cNvSpPr>
          <p:nvPr/>
        </p:nvSpPr>
        <p:spPr bwMode="auto">
          <a:xfrm>
            <a:off x="292101" y="-1927225"/>
            <a:ext cx="3162300" cy="40195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3" name="Title 1"/>
          <p:cNvSpPr>
            <a:spLocks noGrp="1"/>
          </p:cNvSpPr>
          <p:nvPr>
            <p:ph type="title"/>
          </p:nvPr>
        </p:nvSpPr>
        <p:spPr>
          <a:xfrm>
            <a:off x="609600" y="152400"/>
            <a:ext cx="10972800" cy="990600"/>
          </a:xfrm>
        </p:spPr>
        <p:txBody>
          <a:bodyPr>
            <a:normAutofit/>
          </a:bodyPr>
          <a:lstStyle/>
          <a:p>
            <a:pPr algn="ctr"/>
            <a:r>
              <a:rPr kumimoji="1" lang="sr-Latn-RS" sz="3600" b="1" kern="0" dirty="0" smtClean="0">
                <a:latin typeface="Calibri" panose="020F0502020204030204" pitchFamily="34" charset="0"/>
                <a:cs typeface="Calibri" panose="020F0502020204030204" pitchFamily="34" charset="0"/>
              </a:rPr>
              <a:t>Hybrid imaging</a:t>
            </a:r>
            <a:endParaRPr lang="sr-Latn-CS" sz="3600" b="1" dirty="0"/>
          </a:p>
        </p:txBody>
      </p:sp>
      <p:grpSp>
        <p:nvGrpSpPr>
          <p:cNvPr id="2" name="Group 37"/>
          <p:cNvGrpSpPr/>
          <p:nvPr/>
        </p:nvGrpSpPr>
        <p:grpSpPr>
          <a:xfrm>
            <a:off x="167215" y="1908242"/>
            <a:ext cx="12024785" cy="4015902"/>
            <a:chOff x="167216" y="2209800"/>
            <a:chExt cx="12024785" cy="3048000"/>
          </a:xfrm>
        </p:grpSpPr>
        <p:sp>
          <p:nvSpPr>
            <p:cNvPr id="7171" name="Rectangle 3"/>
            <p:cNvSpPr>
              <a:spLocks noChangeArrowheads="1"/>
            </p:cNvSpPr>
            <p:nvPr/>
          </p:nvSpPr>
          <p:spPr bwMode="auto">
            <a:xfrm>
              <a:off x="186267" y="2211388"/>
              <a:ext cx="11808883" cy="1181100"/>
            </a:xfrm>
            <a:prstGeom prst="rect">
              <a:avLst/>
            </a:prstGeom>
            <a:solidFill>
              <a:schemeClr val="bg2"/>
            </a:solidFill>
            <a:ln w="9525" algn="ctr">
              <a:noFill/>
              <a:miter lim="800000"/>
              <a:headEnd/>
              <a:tailEnd/>
            </a:ln>
          </p:spPr>
          <p:txBody>
            <a:bodyPr wrap="none" lIns="0" tIns="0" rIns="0" bIns="0" anchor="ctr"/>
            <a:lstStyle/>
            <a:p>
              <a:endParaRPr lang="en-US"/>
            </a:p>
          </p:txBody>
        </p:sp>
        <p:sp>
          <p:nvSpPr>
            <p:cNvPr id="7173" name="Text Box 5"/>
            <p:cNvSpPr txBox="1">
              <a:spLocks noChangeArrowheads="1"/>
            </p:cNvSpPr>
            <p:nvPr/>
          </p:nvSpPr>
          <p:spPr bwMode="auto">
            <a:xfrm>
              <a:off x="2161117" y="3400425"/>
              <a:ext cx="2008716" cy="498475"/>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336699"/>
                  </a:solidFill>
                  <a:cs typeface="Arial" pitchFamily="34" charset="0"/>
                </a:rPr>
                <a:t> </a:t>
              </a:r>
              <a:r>
                <a:rPr lang="en-US" sz="1200" dirty="0">
                  <a:cs typeface="Arial" pitchFamily="34" charset="0"/>
                </a:rPr>
                <a:t>PET/CT </a:t>
              </a:r>
              <a:r>
                <a:rPr lang="en-US" sz="1200" dirty="0" err="1">
                  <a:cs typeface="Arial" pitchFamily="34" charset="0"/>
                </a:rPr>
                <a:t>hibridni</a:t>
              </a:r>
              <a:r>
                <a:rPr lang="en-US" sz="1200" dirty="0">
                  <a:cs typeface="Arial" pitchFamily="34" charset="0"/>
                </a:rPr>
                <a:t> </a:t>
              </a:r>
              <a:r>
                <a:rPr lang="en-US" sz="1200" dirty="0" err="1">
                  <a:cs typeface="Arial" pitchFamily="34" charset="0"/>
                </a:rPr>
                <a:t>sistem</a:t>
              </a:r>
              <a:endParaRPr lang="en-US" sz="1200" dirty="0">
                <a:cs typeface="Arial" pitchFamily="34" charset="0"/>
              </a:endParaRPr>
            </a:p>
          </p:txBody>
        </p:sp>
        <p:sp>
          <p:nvSpPr>
            <p:cNvPr id="7174" name="Text Box 7"/>
            <p:cNvSpPr txBox="1">
              <a:spLocks noChangeArrowheads="1"/>
            </p:cNvSpPr>
            <p:nvPr/>
          </p:nvSpPr>
          <p:spPr bwMode="auto">
            <a:xfrm>
              <a:off x="2142066" y="3887788"/>
              <a:ext cx="2131484" cy="425450"/>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7175" name="Picture 8" descr="Siemens Scanner"/>
            <p:cNvPicPr>
              <a:picLocks noChangeAspect="1" noChangeArrowheads="1"/>
            </p:cNvPicPr>
            <p:nvPr/>
          </p:nvPicPr>
          <p:blipFill>
            <a:blip r:embed="rId2" cstate="print"/>
            <a:srcRect l="18988" t="12637" r="4764" b="23636"/>
            <a:stretch>
              <a:fillRect/>
            </a:stretch>
          </p:blipFill>
          <p:spPr bwMode="auto">
            <a:xfrm>
              <a:off x="2203450" y="2212976"/>
              <a:ext cx="1968500" cy="1190625"/>
            </a:xfrm>
            <a:prstGeom prst="rect">
              <a:avLst/>
            </a:prstGeom>
            <a:noFill/>
            <a:ln w="9525">
              <a:noFill/>
              <a:miter lim="800000"/>
              <a:headEnd/>
              <a:tailEnd/>
            </a:ln>
          </p:spPr>
        </p:pic>
        <p:sp>
          <p:nvSpPr>
            <p:cNvPr id="7176" name="Rectangle 9"/>
            <p:cNvSpPr>
              <a:spLocks noChangeArrowheads="1"/>
            </p:cNvSpPr>
            <p:nvPr/>
          </p:nvSpPr>
          <p:spPr bwMode="auto">
            <a:xfrm flipH="1" flipV="1">
              <a:off x="6096000"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sz="1400" dirty="0">
                  <a:solidFill>
                    <a:schemeClr val="bg1"/>
                  </a:solidFill>
                  <a:effectLst>
                    <a:outerShdw blurRad="38100" dist="38100" dir="2700000" algn="tl">
                      <a:srgbClr val="000000">
                        <a:alpha val="43137"/>
                      </a:srgbClr>
                    </a:outerShdw>
                  </a:effectLst>
                  <a:latin typeface="+mn-lt"/>
                  <a:cs typeface="Arial" pitchFamily="34" charset="0"/>
                </a:rPr>
                <a:t>2007</a:t>
              </a:r>
            </a:p>
          </p:txBody>
        </p:sp>
        <p:sp>
          <p:nvSpPr>
            <p:cNvPr id="7177" name="Text Box 10"/>
            <p:cNvSpPr txBox="1">
              <a:spLocks noChangeArrowheads="1"/>
            </p:cNvSpPr>
            <p:nvPr/>
          </p:nvSpPr>
          <p:spPr bwMode="auto">
            <a:xfrm>
              <a:off x="6197601" y="3335211"/>
              <a:ext cx="1917700" cy="498598"/>
            </a:xfrm>
            <a:prstGeom prst="rect">
              <a:avLst/>
            </a:prstGeom>
            <a:noFill/>
            <a:ln w="9525">
              <a:noFill/>
              <a:miter lim="800000"/>
              <a:headEnd/>
              <a:tailEnd/>
            </a:ln>
          </p:spPr>
          <p:txBody>
            <a:bodyPr lIns="54000" anchor="b">
              <a:spAutoFit/>
            </a:bodyPr>
            <a:lstStyle/>
            <a:p>
              <a:pPr>
                <a:lnSpc>
                  <a:spcPct val="110000"/>
                </a:lnSpc>
              </a:pPr>
              <a:r>
                <a:rPr lang="en-US" sz="1200" b="1" dirty="0" err="1" smtClean="0">
                  <a:solidFill>
                    <a:srgbClr val="FF6600"/>
                  </a:solidFill>
                  <a:cs typeface="Arial" pitchFamily="34" charset="0"/>
                </a:rPr>
                <a:t>Prvi</a:t>
              </a:r>
              <a:r>
                <a:rPr lang="en-US" sz="1200" b="1" dirty="0" smtClean="0">
                  <a:solidFill>
                    <a:srgbClr val="336699"/>
                  </a:solidFill>
                  <a:cs typeface="Arial" pitchFamily="34" charset="0"/>
                </a:rPr>
                <a:t> </a:t>
              </a:r>
              <a:r>
                <a:rPr lang="en-US" sz="1200" dirty="0" smtClean="0">
                  <a:cs typeface="Arial" pitchFamily="34" charset="0"/>
                </a:rPr>
                <a:t>PET</a:t>
              </a:r>
              <a:r>
                <a:rPr lang="sr-Latn-RS" sz="1200" dirty="0" smtClean="0">
                  <a:cs typeface="Arial" pitchFamily="34" charset="0"/>
                </a:rPr>
                <a:t>/MRI </a:t>
              </a:r>
              <a:r>
                <a:rPr lang="en-US" sz="1200" dirty="0" err="1" smtClean="0">
                  <a:cs typeface="Arial" pitchFamily="34" charset="0"/>
                </a:rPr>
                <a:t>hibridni</a:t>
              </a:r>
              <a:r>
                <a:rPr lang="en-US" sz="1200" dirty="0" smtClean="0">
                  <a:cs typeface="Arial" pitchFamily="34" charset="0"/>
                </a:rPr>
                <a:t> </a:t>
              </a:r>
              <a:r>
                <a:rPr lang="en-US" sz="1200" dirty="0" err="1" smtClean="0">
                  <a:cs typeface="Arial" pitchFamily="34" charset="0"/>
                </a:rPr>
                <a:t>sistem</a:t>
              </a:r>
              <a:r>
                <a:rPr lang="sr-Latn-RS" sz="1200" dirty="0" smtClean="0">
                  <a:cs typeface="Arial" pitchFamily="34" charset="0"/>
                </a:rPr>
                <a:t> </a:t>
              </a:r>
              <a:r>
                <a:rPr lang="en-US" sz="1200" dirty="0" smtClean="0">
                  <a:cs typeface="Arial" pitchFamily="34" charset="0"/>
                </a:rPr>
                <a:t> </a:t>
              </a:r>
              <a:endParaRPr lang="en-US" sz="1200" dirty="0">
                <a:cs typeface="Arial" pitchFamily="34" charset="0"/>
              </a:endParaRPr>
            </a:p>
          </p:txBody>
        </p:sp>
        <p:sp>
          <p:nvSpPr>
            <p:cNvPr id="7185" name="Line 18"/>
            <p:cNvSpPr>
              <a:spLocks noChangeShapeType="1"/>
            </p:cNvSpPr>
            <p:nvPr/>
          </p:nvSpPr>
          <p:spPr bwMode="auto">
            <a:xfrm flipH="1">
              <a:off x="10045700" y="2225675"/>
              <a:ext cx="0" cy="2359152"/>
            </a:xfrm>
            <a:prstGeom prst="line">
              <a:avLst/>
            </a:prstGeom>
            <a:noFill/>
            <a:ln w="9525">
              <a:solidFill>
                <a:schemeClr val="tx1"/>
              </a:solidFill>
              <a:round/>
              <a:headEnd/>
              <a:tailEnd/>
            </a:ln>
          </p:spPr>
          <p:txBody>
            <a:bodyPr lIns="0" tIns="0"/>
            <a:lstStyle/>
            <a:p>
              <a:endParaRPr lang="en-US"/>
            </a:p>
          </p:txBody>
        </p:sp>
        <p:sp>
          <p:nvSpPr>
            <p:cNvPr id="7187" name="Rectangle 24"/>
            <p:cNvSpPr>
              <a:spLocks noChangeArrowheads="1"/>
            </p:cNvSpPr>
            <p:nvPr/>
          </p:nvSpPr>
          <p:spPr bwMode="auto">
            <a:xfrm flipH="1" flipV="1">
              <a:off x="8067040"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altLang="de-DE" sz="1400" dirty="0">
                  <a:solidFill>
                    <a:schemeClr val="bg1"/>
                  </a:solidFill>
                  <a:effectLst>
                    <a:outerShdw blurRad="38100" dist="38100" dir="2700000" algn="tl">
                      <a:srgbClr val="000000">
                        <a:alpha val="43137"/>
                      </a:srgbClr>
                    </a:outerShdw>
                  </a:effectLst>
                  <a:latin typeface="+mn-lt"/>
                  <a:cs typeface="Arial" pitchFamily="34" charset="0"/>
                </a:rPr>
                <a:t>20</a:t>
              </a:r>
              <a:r>
                <a:rPr lang="de-DE" altLang="de-DE" sz="1400" dirty="0">
                  <a:solidFill>
                    <a:schemeClr val="bg1"/>
                  </a:solidFill>
                  <a:effectLst>
                    <a:outerShdw blurRad="38100" dist="38100" dir="2700000" algn="tl">
                      <a:srgbClr val="000000">
                        <a:alpha val="43137"/>
                      </a:srgbClr>
                    </a:outerShdw>
                  </a:effectLst>
                  <a:latin typeface="+mn-lt"/>
                  <a:cs typeface="Arial" pitchFamily="34" charset="0"/>
                </a:rPr>
                <a:t>10</a:t>
              </a:r>
              <a:endParaRPr lang="en-US" sz="1400" dirty="0">
                <a:solidFill>
                  <a:schemeClr val="bg1"/>
                </a:solidFill>
                <a:effectLst>
                  <a:outerShdw blurRad="38100" dist="38100" dir="2700000" algn="tl">
                    <a:srgbClr val="000000">
                      <a:alpha val="43137"/>
                    </a:srgbClr>
                  </a:outerShdw>
                </a:effectLst>
                <a:latin typeface="+mn-lt"/>
                <a:cs typeface="Arial" pitchFamily="34" charset="0"/>
              </a:endParaRPr>
            </a:p>
          </p:txBody>
        </p:sp>
        <p:sp>
          <p:nvSpPr>
            <p:cNvPr id="7188" name="Text Box 25"/>
            <p:cNvSpPr txBox="1">
              <a:spLocks noChangeArrowheads="1"/>
            </p:cNvSpPr>
            <p:nvPr/>
          </p:nvSpPr>
          <p:spPr bwMode="auto">
            <a:xfrm>
              <a:off x="8092018" y="3368492"/>
              <a:ext cx="1896533" cy="701731"/>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FF6600"/>
                  </a:solidFill>
                  <a:cs typeface="Arial" pitchFamily="34" charset="0"/>
                </a:rPr>
                <a:t> </a:t>
              </a:r>
              <a:r>
                <a:rPr lang="en-US" sz="1200" dirty="0"/>
                <a:t>time-of-flight WB PET-MRI</a:t>
              </a:r>
            </a:p>
            <a:p>
              <a:pPr>
                <a:lnSpc>
                  <a:spcPct val="110000"/>
                </a:lnSpc>
              </a:pPr>
              <a:endParaRPr lang="en-US" sz="1200" dirty="0">
                <a:cs typeface="Arial" pitchFamily="34" charset="0"/>
              </a:endParaRPr>
            </a:p>
          </p:txBody>
        </p:sp>
        <p:sp>
          <p:nvSpPr>
            <p:cNvPr id="7189" name="Text Box 26"/>
            <p:cNvSpPr txBox="1">
              <a:spLocks noChangeArrowheads="1"/>
            </p:cNvSpPr>
            <p:nvPr/>
          </p:nvSpPr>
          <p:spPr bwMode="auto">
            <a:xfrm>
              <a:off x="8026401" y="3843211"/>
              <a:ext cx="2078567" cy="422275"/>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7190" name="Picture 27" descr="SH_MR_30873_10"/>
            <p:cNvPicPr>
              <a:picLocks noChangeAspect="1" noChangeArrowheads="1"/>
            </p:cNvPicPr>
            <p:nvPr/>
          </p:nvPicPr>
          <p:blipFill>
            <a:blip r:embed="rId3" cstate="print"/>
            <a:srcRect l="10304" t="17635" r="17781" b="37177"/>
            <a:stretch>
              <a:fillRect/>
            </a:stretch>
          </p:blipFill>
          <p:spPr bwMode="auto">
            <a:xfrm>
              <a:off x="8070851" y="2222501"/>
              <a:ext cx="1917700" cy="1158875"/>
            </a:xfrm>
            <a:prstGeom prst="rect">
              <a:avLst/>
            </a:prstGeom>
            <a:noFill/>
            <a:ln w="9525">
              <a:noFill/>
              <a:miter lim="800000"/>
              <a:headEnd/>
              <a:tailEnd/>
            </a:ln>
          </p:spPr>
        </p:pic>
        <p:sp>
          <p:nvSpPr>
            <p:cNvPr id="7192" name="Text Box 29"/>
            <p:cNvSpPr txBox="1">
              <a:spLocks noChangeArrowheads="1"/>
            </p:cNvSpPr>
            <p:nvPr/>
          </p:nvSpPr>
          <p:spPr bwMode="auto">
            <a:xfrm>
              <a:off x="182032" y="3424115"/>
              <a:ext cx="2336800" cy="498598"/>
            </a:xfrm>
            <a:prstGeom prst="rect">
              <a:avLst/>
            </a:prstGeom>
            <a:noFill/>
            <a:ln w="9525">
              <a:noFill/>
              <a:miter lim="800000"/>
              <a:headEnd/>
              <a:tailEnd/>
            </a:ln>
          </p:spPr>
          <p:txBody>
            <a:bodyPr lIns="54000" anchor="b">
              <a:spAutoFit/>
            </a:bodyPr>
            <a:lstStyle/>
            <a:p>
              <a:pPr>
                <a:lnSpc>
                  <a:spcPct val="110000"/>
                </a:lnSpc>
              </a:pPr>
              <a:r>
                <a:rPr lang="en-US" sz="1200" b="1" dirty="0" err="1" smtClean="0">
                  <a:solidFill>
                    <a:srgbClr val="FF6600"/>
                  </a:solidFill>
                  <a:cs typeface="Arial" pitchFamily="34" charset="0"/>
                </a:rPr>
                <a:t>Prvi</a:t>
              </a:r>
              <a:r>
                <a:rPr lang="en-US" sz="1200" dirty="0" smtClean="0">
                  <a:cs typeface="Arial" pitchFamily="34" charset="0"/>
                </a:rPr>
                <a:t> BGO</a:t>
              </a:r>
            </a:p>
            <a:p>
              <a:pPr>
                <a:lnSpc>
                  <a:spcPct val="110000"/>
                </a:lnSpc>
                <a:buFontTx/>
                <a:buNone/>
              </a:pPr>
              <a:r>
                <a:rPr lang="en-US" sz="1200" dirty="0" smtClean="0">
                  <a:cs typeface="Arial" pitchFamily="34" charset="0"/>
                </a:rPr>
                <a:t>PET </a:t>
              </a:r>
              <a:r>
                <a:rPr lang="en-US" sz="1200" dirty="0" err="1" smtClean="0">
                  <a:cs typeface="Arial" pitchFamily="34" charset="0"/>
                </a:rPr>
                <a:t>skener</a:t>
              </a:r>
              <a:endParaRPr lang="en-US" sz="1200" dirty="0">
                <a:cs typeface="Arial" pitchFamily="34" charset="0"/>
              </a:endParaRPr>
            </a:p>
          </p:txBody>
        </p:sp>
        <p:sp>
          <p:nvSpPr>
            <p:cNvPr id="7193" name="Text Box 30"/>
            <p:cNvSpPr txBox="1">
              <a:spLocks noChangeArrowheads="1"/>
            </p:cNvSpPr>
            <p:nvPr/>
          </p:nvSpPr>
          <p:spPr bwMode="auto">
            <a:xfrm>
              <a:off x="182032" y="4055574"/>
              <a:ext cx="1828800" cy="258532"/>
            </a:xfrm>
            <a:prstGeom prst="rect">
              <a:avLst/>
            </a:prstGeom>
            <a:noFill/>
            <a:ln w="9525">
              <a:noFill/>
              <a:miter lim="800000"/>
              <a:headEnd/>
              <a:tailEnd/>
            </a:ln>
          </p:spPr>
          <p:txBody>
            <a:bodyPr wrap="square" lIns="54000" anchor="b">
              <a:spAutoFit/>
            </a:bodyPr>
            <a:lstStyle/>
            <a:p>
              <a:pPr>
                <a:lnSpc>
                  <a:spcPct val="90000"/>
                </a:lnSpc>
              </a:pPr>
              <a:r>
                <a:rPr lang="sr-Latn-RS" sz="1200" b="1" dirty="0" smtClean="0">
                  <a:cs typeface="Arial" pitchFamily="34" charset="0"/>
                </a:rPr>
                <a:t>Metabolički</a:t>
              </a:r>
              <a:r>
                <a:rPr lang="en-US" sz="1200" b="1" dirty="0" smtClean="0">
                  <a:cs typeface="Arial" pitchFamily="34" charset="0"/>
                </a:rPr>
                <a:t> </a:t>
              </a:r>
              <a:r>
                <a:rPr lang="en-US" sz="1200" b="1" dirty="0" err="1" smtClean="0">
                  <a:cs typeface="Arial" pitchFamily="34" charset="0"/>
                </a:rPr>
                <a:t>imidžing</a:t>
              </a:r>
              <a:endParaRPr lang="en-US" sz="1200" b="1" dirty="0">
                <a:cs typeface="Arial" pitchFamily="34" charset="0"/>
              </a:endParaRPr>
            </a:p>
          </p:txBody>
        </p:sp>
        <p:sp>
          <p:nvSpPr>
            <p:cNvPr id="7194" name="Rectangle 31"/>
            <p:cNvSpPr>
              <a:spLocks noChangeArrowheads="1"/>
            </p:cNvSpPr>
            <p:nvPr/>
          </p:nvSpPr>
          <p:spPr bwMode="auto">
            <a:xfrm flipV="1">
              <a:off x="182032" y="4304157"/>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sz="1400" dirty="0">
                  <a:solidFill>
                    <a:schemeClr val="bg1"/>
                  </a:solidFill>
                  <a:effectLst>
                    <a:outerShdw blurRad="38100" dist="38100" dir="2700000" algn="tl">
                      <a:srgbClr val="000000">
                        <a:alpha val="43137"/>
                      </a:srgbClr>
                    </a:outerShdw>
                  </a:effectLst>
                  <a:latin typeface="+mn-lt"/>
                  <a:cs typeface="Arial" pitchFamily="34" charset="0"/>
                </a:rPr>
                <a:t>1978</a:t>
              </a:r>
            </a:p>
          </p:txBody>
        </p:sp>
        <p:pic>
          <p:nvPicPr>
            <p:cNvPr id="7195" name="Picture 32" descr="ECAT_EXACT_HR__PET_SCANNER_image_250569"/>
            <p:cNvPicPr>
              <a:picLocks noChangeAspect="1" noChangeArrowheads="1"/>
            </p:cNvPicPr>
            <p:nvPr/>
          </p:nvPicPr>
          <p:blipFill>
            <a:blip r:embed="rId4" cstate="print"/>
            <a:srcRect l="4883" t="8000" r="7335" b="35748"/>
            <a:stretch>
              <a:fillRect/>
            </a:stretch>
          </p:blipFill>
          <p:spPr bwMode="auto">
            <a:xfrm>
              <a:off x="215901" y="2209800"/>
              <a:ext cx="2025649" cy="1187450"/>
            </a:xfrm>
            <a:prstGeom prst="rect">
              <a:avLst/>
            </a:prstGeom>
            <a:noFill/>
            <a:ln w="9525">
              <a:noFill/>
              <a:miter lim="800000"/>
              <a:headEnd/>
              <a:tailEnd/>
            </a:ln>
          </p:spPr>
        </p:pic>
        <p:sp>
          <p:nvSpPr>
            <p:cNvPr id="7196" name="Line 37"/>
            <p:cNvSpPr>
              <a:spLocks noChangeShapeType="1"/>
            </p:cNvSpPr>
            <p:nvPr/>
          </p:nvSpPr>
          <p:spPr bwMode="auto">
            <a:xfrm>
              <a:off x="6102349" y="2222499"/>
              <a:ext cx="0" cy="2359152"/>
            </a:xfrm>
            <a:prstGeom prst="line">
              <a:avLst/>
            </a:prstGeom>
            <a:noFill/>
            <a:ln w="9525">
              <a:solidFill>
                <a:schemeClr val="tx1"/>
              </a:solidFill>
              <a:round/>
              <a:headEnd/>
              <a:tailEnd/>
            </a:ln>
          </p:spPr>
          <p:txBody>
            <a:bodyPr lIns="0" tIns="0"/>
            <a:lstStyle/>
            <a:p>
              <a:endParaRPr lang="en-US"/>
            </a:p>
          </p:txBody>
        </p:sp>
        <p:sp>
          <p:nvSpPr>
            <p:cNvPr id="7201" name="Line 42"/>
            <p:cNvSpPr>
              <a:spLocks noChangeShapeType="1"/>
            </p:cNvSpPr>
            <p:nvPr/>
          </p:nvSpPr>
          <p:spPr bwMode="auto">
            <a:xfrm flipH="1">
              <a:off x="167216" y="2212975"/>
              <a:ext cx="0" cy="2359152"/>
            </a:xfrm>
            <a:prstGeom prst="line">
              <a:avLst/>
            </a:prstGeom>
            <a:noFill/>
            <a:ln w="9525">
              <a:solidFill>
                <a:schemeClr val="tx1"/>
              </a:solidFill>
              <a:round/>
              <a:headEnd/>
              <a:tailEnd/>
            </a:ln>
          </p:spPr>
          <p:txBody>
            <a:bodyPr lIns="0" tIns="0"/>
            <a:lstStyle/>
            <a:p>
              <a:endParaRPr lang="en-US"/>
            </a:p>
          </p:txBody>
        </p:sp>
        <p:sp>
          <p:nvSpPr>
            <p:cNvPr id="7208" name="Rectangle 49"/>
            <p:cNvSpPr>
              <a:spLocks noChangeArrowheads="1"/>
            </p:cNvSpPr>
            <p:nvPr/>
          </p:nvSpPr>
          <p:spPr bwMode="auto">
            <a:xfrm flipH="1" flipV="1">
              <a:off x="4159249"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altLang="de-DE" sz="1400" dirty="0">
                  <a:solidFill>
                    <a:schemeClr val="bg1"/>
                  </a:solidFill>
                  <a:effectLst>
                    <a:outerShdw blurRad="38100" dist="38100" dir="2700000" algn="tl">
                      <a:srgbClr val="000000">
                        <a:alpha val="43137"/>
                      </a:srgbClr>
                    </a:outerShdw>
                  </a:effectLst>
                  <a:latin typeface="+mn-lt"/>
                  <a:cs typeface="Arial" pitchFamily="34" charset="0"/>
                </a:rPr>
                <a:t>2003</a:t>
              </a:r>
              <a:endParaRPr lang="en-US" sz="1400" dirty="0">
                <a:solidFill>
                  <a:schemeClr val="bg1"/>
                </a:solidFill>
                <a:effectLst>
                  <a:outerShdw blurRad="38100" dist="38100" dir="2700000" algn="tl">
                    <a:srgbClr val="000000">
                      <a:alpha val="43137"/>
                    </a:srgbClr>
                  </a:outerShdw>
                </a:effectLst>
                <a:latin typeface="+mn-lt"/>
                <a:cs typeface="Arial" pitchFamily="34" charset="0"/>
              </a:endParaRPr>
            </a:p>
          </p:txBody>
        </p:sp>
        <p:sp>
          <p:nvSpPr>
            <p:cNvPr id="7209" name="Text Box 50"/>
            <p:cNvSpPr txBox="1">
              <a:spLocks noChangeArrowheads="1"/>
            </p:cNvSpPr>
            <p:nvPr/>
          </p:nvSpPr>
          <p:spPr bwMode="auto">
            <a:xfrm>
              <a:off x="4171950" y="3387726"/>
              <a:ext cx="1960033" cy="498475"/>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336699"/>
                  </a:solidFill>
                  <a:cs typeface="Arial" pitchFamily="34" charset="0"/>
                </a:rPr>
                <a:t> </a:t>
              </a:r>
              <a:r>
                <a:rPr lang="en-US" sz="1200" dirty="0">
                  <a:cs typeface="Arial" pitchFamily="34" charset="0"/>
                </a:rPr>
                <a:t>SPECT/CT </a:t>
              </a:r>
              <a:r>
                <a:rPr lang="en-US" sz="1200" dirty="0" err="1">
                  <a:cs typeface="Arial" pitchFamily="34" charset="0"/>
                </a:rPr>
                <a:t>hibridni</a:t>
              </a:r>
              <a:r>
                <a:rPr lang="en-US" sz="1200" dirty="0">
                  <a:cs typeface="Arial" pitchFamily="34" charset="0"/>
                </a:rPr>
                <a:t> </a:t>
              </a:r>
              <a:r>
                <a:rPr lang="en-US" sz="1200" dirty="0" err="1">
                  <a:cs typeface="Arial" pitchFamily="34" charset="0"/>
                </a:rPr>
                <a:t>sistem</a:t>
              </a:r>
              <a:endParaRPr lang="en-US" sz="1200" dirty="0">
                <a:cs typeface="Arial" pitchFamily="34" charset="0"/>
              </a:endParaRPr>
            </a:p>
          </p:txBody>
        </p:sp>
        <p:sp>
          <p:nvSpPr>
            <p:cNvPr id="7210" name="Text Box 51"/>
            <p:cNvSpPr txBox="1">
              <a:spLocks noChangeArrowheads="1"/>
            </p:cNvSpPr>
            <p:nvPr/>
          </p:nvSpPr>
          <p:spPr bwMode="auto">
            <a:xfrm>
              <a:off x="4070350" y="3886201"/>
              <a:ext cx="2072217" cy="422275"/>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7211" name="Picture 52" descr="sm11937_NM_04_A"/>
            <p:cNvPicPr>
              <a:picLocks noChangeAspect="1" noChangeArrowheads="1"/>
            </p:cNvPicPr>
            <p:nvPr/>
          </p:nvPicPr>
          <p:blipFill>
            <a:blip r:embed="rId5" cstate="print"/>
            <a:srcRect l="7739" t="15208" r="37968" b="11874"/>
            <a:stretch>
              <a:fillRect/>
            </a:stretch>
          </p:blipFill>
          <p:spPr bwMode="auto">
            <a:xfrm>
              <a:off x="4176183" y="2212976"/>
              <a:ext cx="1926167" cy="1177925"/>
            </a:xfrm>
            <a:prstGeom prst="rect">
              <a:avLst/>
            </a:prstGeom>
            <a:noFill/>
            <a:ln w="9525">
              <a:noFill/>
              <a:miter lim="800000"/>
              <a:headEnd/>
              <a:tailEnd/>
            </a:ln>
          </p:spPr>
        </p:pic>
        <p:sp>
          <p:nvSpPr>
            <p:cNvPr id="7222" name="Line 63"/>
            <p:cNvSpPr>
              <a:spLocks noChangeShapeType="1"/>
            </p:cNvSpPr>
            <p:nvPr/>
          </p:nvSpPr>
          <p:spPr bwMode="auto">
            <a:xfrm>
              <a:off x="4161365" y="2214563"/>
              <a:ext cx="0" cy="2359152"/>
            </a:xfrm>
            <a:prstGeom prst="line">
              <a:avLst/>
            </a:prstGeom>
            <a:noFill/>
            <a:ln w="9525">
              <a:solidFill>
                <a:schemeClr val="tx1"/>
              </a:solidFill>
              <a:round/>
              <a:headEnd/>
              <a:tailEnd/>
            </a:ln>
          </p:spPr>
          <p:txBody>
            <a:bodyPr lIns="0" tIns="0"/>
            <a:lstStyle/>
            <a:p>
              <a:endParaRPr lang="en-US"/>
            </a:p>
          </p:txBody>
        </p:sp>
        <p:sp>
          <p:nvSpPr>
            <p:cNvPr id="7223" name="Line 64"/>
            <p:cNvSpPr>
              <a:spLocks noChangeShapeType="1"/>
            </p:cNvSpPr>
            <p:nvPr/>
          </p:nvSpPr>
          <p:spPr bwMode="auto">
            <a:xfrm flipH="1">
              <a:off x="8079316" y="2227263"/>
              <a:ext cx="0" cy="2359152"/>
            </a:xfrm>
            <a:prstGeom prst="line">
              <a:avLst/>
            </a:prstGeom>
            <a:noFill/>
            <a:ln w="9525">
              <a:solidFill>
                <a:schemeClr val="tx1"/>
              </a:solidFill>
              <a:round/>
              <a:headEnd/>
              <a:tailEnd/>
            </a:ln>
          </p:spPr>
          <p:txBody>
            <a:bodyPr lIns="0" tIns="0"/>
            <a:lstStyle/>
            <a:p>
              <a:endParaRPr lang="en-US"/>
            </a:p>
          </p:txBody>
        </p:sp>
        <p:sp>
          <p:nvSpPr>
            <p:cNvPr id="7224" name="Line 65"/>
            <p:cNvSpPr>
              <a:spLocks noChangeShapeType="1"/>
            </p:cNvSpPr>
            <p:nvPr/>
          </p:nvSpPr>
          <p:spPr bwMode="auto">
            <a:xfrm>
              <a:off x="2129365" y="2217738"/>
              <a:ext cx="0" cy="2359152"/>
            </a:xfrm>
            <a:prstGeom prst="line">
              <a:avLst/>
            </a:prstGeom>
            <a:noFill/>
            <a:ln w="9525">
              <a:solidFill>
                <a:schemeClr val="tx1"/>
              </a:solidFill>
              <a:round/>
              <a:headEnd/>
              <a:tailEnd/>
            </a:ln>
          </p:spPr>
          <p:txBody>
            <a:bodyPr lIns="0" tIns="0"/>
            <a:lstStyle/>
            <a:p>
              <a:endParaRPr lang="en-US"/>
            </a:p>
          </p:txBody>
        </p:sp>
        <p:sp>
          <p:nvSpPr>
            <p:cNvPr id="7226" name="Rectangle 67"/>
            <p:cNvSpPr>
              <a:spLocks noChangeArrowheads="1"/>
            </p:cNvSpPr>
            <p:nvPr/>
          </p:nvSpPr>
          <p:spPr bwMode="auto">
            <a:xfrm>
              <a:off x="175683" y="4959350"/>
              <a:ext cx="11819467" cy="82550"/>
            </a:xfrm>
            <a:prstGeom prst="rect">
              <a:avLst/>
            </a:prstGeom>
            <a:solidFill>
              <a:schemeClr val="bg1"/>
            </a:solidFill>
            <a:ln w="9525">
              <a:noFill/>
              <a:miter lim="800000"/>
              <a:headEnd/>
              <a:tailEnd/>
            </a:ln>
          </p:spPr>
          <p:txBody>
            <a:bodyPr wrap="none" anchor="ctr"/>
            <a:lstStyle/>
            <a:p>
              <a:endParaRPr lang="en-US"/>
            </a:p>
          </p:txBody>
        </p:sp>
        <p:sp>
          <p:nvSpPr>
            <p:cNvPr id="7232" name="Rectangle 14"/>
            <p:cNvSpPr>
              <a:spLocks noChangeArrowheads="1"/>
            </p:cNvSpPr>
            <p:nvPr/>
          </p:nvSpPr>
          <p:spPr bwMode="auto">
            <a:xfrm flipH="1" flipV="1">
              <a:off x="2051472" y="430892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sz="1400" dirty="0">
                  <a:solidFill>
                    <a:schemeClr val="bg1"/>
                  </a:solidFill>
                  <a:effectLst>
                    <a:outerShdw blurRad="38100" dist="38100" dir="2700000" algn="tl">
                      <a:srgbClr val="000000">
                        <a:alpha val="43137"/>
                      </a:srgbClr>
                    </a:outerShdw>
                  </a:effectLst>
                  <a:latin typeface="+mn-lt"/>
                  <a:cs typeface="Arial" pitchFamily="34" charset="0"/>
                </a:rPr>
                <a:t>1998</a:t>
              </a:r>
            </a:p>
          </p:txBody>
        </p:sp>
        <p:sp>
          <p:nvSpPr>
            <p:cNvPr id="7234" name="Text Box 25"/>
            <p:cNvSpPr txBox="1">
              <a:spLocks noChangeArrowheads="1"/>
            </p:cNvSpPr>
            <p:nvPr/>
          </p:nvSpPr>
          <p:spPr bwMode="auto">
            <a:xfrm>
              <a:off x="10104967" y="3362325"/>
              <a:ext cx="1991783" cy="685800"/>
            </a:xfrm>
            <a:prstGeom prst="rect">
              <a:avLst/>
            </a:prstGeom>
            <a:noFill/>
            <a:ln w="9525">
              <a:noFill/>
              <a:miter lim="800000"/>
              <a:headEnd/>
              <a:tailEnd/>
            </a:ln>
          </p:spPr>
          <p:txBody>
            <a:bodyPr lIns="54000" anchor="b">
              <a:spAutoFit/>
            </a:bodyPr>
            <a:lstStyle/>
            <a:p>
              <a:pPr>
                <a:lnSpc>
                  <a:spcPct val="110000"/>
                </a:lnSpc>
              </a:pPr>
              <a:r>
                <a:rPr lang="en-US" sz="1200" b="1" dirty="0" err="1">
                  <a:solidFill>
                    <a:srgbClr val="FF6600"/>
                  </a:solidFill>
                  <a:cs typeface="Arial" pitchFamily="34" charset="0"/>
                </a:rPr>
                <a:t>Prvi</a:t>
              </a:r>
              <a:r>
                <a:rPr lang="en-US" sz="1200" b="1" dirty="0">
                  <a:solidFill>
                    <a:srgbClr val="FF6600"/>
                  </a:solidFill>
                  <a:cs typeface="Arial" pitchFamily="34" charset="0"/>
                </a:rPr>
                <a:t> </a:t>
              </a:r>
              <a:r>
                <a:rPr lang="en-US" sz="1200" dirty="0"/>
                <a:t>All-in-one </a:t>
              </a:r>
              <a:r>
                <a:rPr lang="en-US" sz="1100" dirty="0" err="1"/>
                <a:t>SPECT</a:t>
              </a:r>
              <a:r>
                <a:rPr lang="en-US" sz="1100" dirty="0"/>
                <a:t>/PET/CT/MRI</a:t>
              </a:r>
            </a:p>
            <a:p>
              <a:pPr>
                <a:lnSpc>
                  <a:spcPct val="110000"/>
                </a:lnSpc>
              </a:pPr>
              <a:endParaRPr lang="en-US" sz="1200" dirty="0">
                <a:cs typeface="Arial" pitchFamily="34" charset="0"/>
              </a:endParaRPr>
            </a:p>
          </p:txBody>
        </p:sp>
        <p:sp>
          <p:nvSpPr>
            <p:cNvPr id="7235" name="Text Box 26"/>
            <p:cNvSpPr txBox="1">
              <a:spLocks noChangeArrowheads="1"/>
            </p:cNvSpPr>
            <p:nvPr/>
          </p:nvSpPr>
          <p:spPr bwMode="auto">
            <a:xfrm>
              <a:off x="10189634" y="3865563"/>
              <a:ext cx="2002367" cy="425450"/>
            </a:xfrm>
            <a:prstGeom prst="rect">
              <a:avLst/>
            </a:prstGeom>
            <a:noFill/>
            <a:ln w="9525">
              <a:noFill/>
              <a:miter lim="800000"/>
              <a:headEnd/>
              <a:tailEnd/>
            </a:ln>
          </p:spPr>
          <p:txBody>
            <a:bodyPr lIns="54000" anchor="b">
              <a:spAutoFit/>
            </a:bodyPr>
            <a:lstStyle/>
            <a:p>
              <a:pPr>
                <a:lnSpc>
                  <a:spcPct val="90000"/>
                </a:lnSpc>
              </a:pPr>
              <a:r>
                <a:rPr lang="en-US" sz="1200" b="1" dirty="0" err="1"/>
                <a:t>Lu</a:t>
              </a:r>
              <a:r>
                <a:rPr lang="en-US" sz="1200" b="1" baseline="-25000" dirty="0" err="1"/>
                <a:t>1.8</a:t>
              </a:r>
              <a:r>
                <a:rPr lang="en-US" sz="1200" b="1" dirty="0" err="1"/>
                <a:t>Gd</a:t>
              </a:r>
              <a:r>
                <a:rPr lang="en-US" sz="1200" b="1" baseline="-25000" dirty="0" err="1"/>
                <a:t>0.2</a:t>
              </a:r>
              <a:r>
                <a:rPr lang="en-US" sz="1200" b="1" dirty="0" err="1"/>
                <a:t>SiO</a:t>
              </a:r>
              <a:r>
                <a:rPr lang="en-US" sz="1200" b="1" baseline="-25000" dirty="0" err="1"/>
                <a:t>5</a:t>
              </a:r>
              <a:r>
                <a:rPr lang="en-US" sz="1200" b="1" dirty="0"/>
                <a:t> (</a:t>
              </a:r>
              <a:r>
                <a:rPr lang="en-US" sz="1200" b="1" dirty="0" err="1"/>
                <a:t>Ce</a:t>
              </a:r>
              <a:r>
                <a:rPr lang="en-US" sz="1200" b="1" dirty="0"/>
                <a:t>) </a:t>
              </a:r>
              <a:r>
                <a:rPr lang="en-US" sz="1200" b="1" dirty="0" err="1"/>
                <a:t>detektor</a:t>
              </a:r>
              <a:endParaRPr lang="en-US" sz="1200" b="1" dirty="0">
                <a:cs typeface="Arial" pitchFamily="34" charset="0"/>
              </a:endParaRPr>
            </a:p>
          </p:txBody>
        </p:sp>
        <p:sp>
          <p:nvSpPr>
            <p:cNvPr id="7236" name="Rectangle 24"/>
            <p:cNvSpPr>
              <a:spLocks noChangeArrowheads="1"/>
            </p:cNvSpPr>
            <p:nvPr/>
          </p:nvSpPr>
          <p:spPr bwMode="auto">
            <a:xfrm flipH="1" flipV="1">
              <a:off x="10058400" y="4297680"/>
              <a:ext cx="975360" cy="274320"/>
            </a:xfrm>
            <a:prstGeom prst="rect">
              <a:avLst/>
            </a:prstGeom>
            <a:solidFill>
              <a:srgbClr val="949EAA"/>
            </a:solidFill>
            <a:ln w="9525">
              <a:noFill/>
              <a:miter lim="800000"/>
              <a:headEnd/>
              <a:tailEnd/>
            </a:ln>
          </p:spPr>
          <p:txBody>
            <a:bodyPr rot="10800000" wrap="none" lIns="0" tIns="72000" rIns="0" bIns="0" anchor="ctr"/>
            <a:lstStyle/>
            <a:p>
              <a:pPr algn="ctr" eaLnBrk="0" hangingPunct="0">
                <a:spcBef>
                  <a:spcPts val="0"/>
                </a:spcBef>
              </a:pPr>
              <a:r>
                <a:rPr lang="en-US" altLang="de-DE" sz="1400" dirty="0">
                  <a:solidFill>
                    <a:schemeClr val="bg1"/>
                  </a:solidFill>
                  <a:effectLst>
                    <a:outerShdw blurRad="38100" dist="38100" dir="2700000" algn="tl">
                      <a:srgbClr val="000000">
                        <a:alpha val="43137"/>
                      </a:srgbClr>
                    </a:outerShdw>
                  </a:effectLst>
                  <a:latin typeface="+mn-lt"/>
                  <a:cs typeface="Arial" pitchFamily="34" charset="0"/>
                </a:rPr>
                <a:t>20</a:t>
              </a:r>
              <a:r>
                <a:rPr lang="de-DE" altLang="de-DE" sz="1400" dirty="0" smtClean="0">
                  <a:solidFill>
                    <a:schemeClr val="bg1"/>
                  </a:solidFill>
                  <a:effectLst>
                    <a:outerShdw blurRad="38100" dist="38100" dir="2700000" algn="tl">
                      <a:srgbClr val="000000">
                        <a:alpha val="43137"/>
                      </a:srgbClr>
                    </a:outerShdw>
                  </a:effectLst>
                  <a:latin typeface="+mn-lt"/>
                  <a:cs typeface="Arial" pitchFamily="34" charset="0"/>
                </a:rPr>
                <a:t>1</a:t>
              </a:r>
              <a:r>
                <a:rPr lang="sr-Latn-RS" altLang="de-DE" sz="1400" dirty="0" smtClean="0">
                  <a:solidFill>
                    <a:schemeClr val="bg1"/>
                  </a:solidFill>
                  <a:effectLst>
                    <a:outerShdw blurRad="38100" dist="38100" dir="2700000" algn="tl">
                      <a:srgbClr val="000000">
                        <a:alpha val="43137"/>
                      </a:srgbClr>
                    </a:outerShdw>
                  </a:effectLst>
                  <a:latin typeface="+mn-lt"/>
                  <a:cs typeface="Arial" pitchFamily="34" charset="0"/>
                </a:rPr>
                <a:t>3</a:t>
              </a:r>
              <a:endParaRPr lang="en-US" sz="1400" dirty="0">
                <a:solidFill>
                  <a:schemeClr val="bg1"/>
                </a:solidFill>
                <a:effectLst>
                  <a:outerShdw blurRad="38100" dist="38100" dir="2700000" algn="tl">
                    <a:srgbClr val="000000">
                      <a:alpha val="43137"/>
                    </a:srgbClr>
                  </a:outerShdw>
                </a:effectLst>
                <a:latin typeface="+mn-lt"/>
                <a:cs typeface="Arial" pitchFamily="34" charset="0"/>
              </a:endParaRPr>
            </a:p>
          </p:txBody>
        </p:sp>
        <p:pic>
          <p:nvPicPr>
            <p:cNvPr id="68" name="Picture 5" descr="C:\Users\VLADA\Desktop\Untitled-1.jpg"/>
            <p:cNvPicPr>
              <a:picLocks noChangeAspect="1" noChangeArrowheads="1"/>
            </p:cNvPicPr>
            <p:nvPr/>
          </p:nvPicPr>
          <p:blipFill>
            <a:blip r:embed="rId6" cstate="print"/>
            <a:srcRect r="48642"/>
            <a:stretch>
              <a:fillRect/>
            </a:stretch>
          </p:blipFill>
          <p:spPr bwMode="auto">
            <a:xfrm>
              <a:off x="10160000" y="2219325"/>
              <a:ext cx="1625600" cy="1137920"/>
            </a:xfrm>
            <a:prstGeom prst="rect">
              <a:avLst/>
            </a:prstGeom>
            <a:noFill/>
          </p:spPr>
        </p:pic>
        <p:sp>
          <p:nvSpPr>
            <p:cNvPr id="71" name="Text Box 7"/>
            <p:cNvSpPr txBox="1">
              <a:spLocks noChangeArrowheads="1"/>
            </p:cNvSpPr>
            <p:nvPr/>
          </p:nvSpPr>
          <p:spPr bwMode="auto">
            <a:xfrm>
              <a:off x="6096001" y="3863848"/>
              <a:ext cx="2131484" cy="425450"/>
            </a:xfrm>
            <a:prstGeom prst="rect">
              <a:avLst/>
            </a:prstGeom>
            <a:noFill/>
            <a:ln w="9525">
              <a:noFill/>
              <a:miter lim="800000"/>
              <a:headEnd/>
              <a:tailEnd/>
            </a:ln>
          </p:spPr>
          <p:txBody>
            <a:bodyPr lIns="54000" anchor="b">
              <a:spAutoFit/>
            </a:bodyPr>
            <a:lstStyle/>
            <a:p>
              <a:pPr>
                <a:lnSpc>
                  <a:spcPct val="90000"/>
                </a:lnSpc>
              </a:pPr>
              <a:r>
                <a:rPr lang="en-US" sz="1200" b="1" dirty="0" err="1">
                  <a:cs typeface="Arial" pitchFamily="34" charset="0"/>
                </a:rPr>
                <a:t>Morfofunkcionalni</a:t>
              </a:r>
              <a:r>
                <a:rPr lang="en-US" sz="1200" b="1" dirty="0">
                  <a:cs typeface="Arial" pitchFamily="34" charset="0"/>
                </a:rPr>
                <a:t> </a:t>
              </a:r>
              <a:r>
                <a:rPr lang="en-US" sz="1200" b="1" dirty="0" err="1">
                  <a:cs typeface="Arial" pitchFamily="34" charset="0"/>
                </a:rPr>
                <a:t>imidžing</a:t>
              </a:r>
              <a:endParaRPr lang="en-US" sz="1200" b="1" dirty="0">
                <a:cs typeface="Arial" pitchFamily="34" charset="0"/>
              </a:endParaRPr>
            </a:p>
          </p:txBody>
        </p:sp>
        <p:pic>
          <p:nvPicPr>
            <p:cNvPr id="133122" name="Picture 2" descr="http://www.healthcare.siemens.com/siemens_hwem-hwem_ssxa_websites-context-root/wcm/idc/groups/public/@global/@imaging/@mri/documents/image/mdaw/mtmy/~edisp/mri-biograph-mediaviewer_07-00084163/~renditions/mri-biograph-mediaviewer_07-00084163~10.jpg"/>
            <p:cNvPicPr>
              <a:picLocks noChangeAspect="1" noChangeArrowheads="1"/>
            </p:cNvPicPr>
            <p:nvPr/>
          </p:nvPicPr>
          <p:blipFill>
            <a:blip r:embed="rId7" cstate="print"/>
            <a:srcRect/>
            <a:stretch>
              <a:fillRect/>
            </a:stretch>
          </p:blipFill>
          <p:spPr bwMode="auto">
            <a:xfrm>
              <a:off x="6096000" y="2219325"/>
              <a:ext cx="1930400" cy="1143000"/>
            </a:xfrm>
            <a:prstGeom prst="rect">
              <a:avLst/>
            </a:prstGeom>
            <a:noFill/>
          </p:spPr>
        </p:pic>
        <p:sp>
          <p:nvSpPr>
            <p:cNvPr id="74" name="Right Arrow 73"/>
            <p:cNvSpPr/>
            <p:nvPr/>
          </p:nvSpPr>
          <p:spPr>
            <a:xfrm>
              <a:off x="203200" y="4648200"/>
              <a:ext cx="11988800"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gr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2286000" y="307075"/>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
        <p:nvSpPr>
          <p:cNvPr id="4" name="Rectangle 3"/>
          <p:cNvSpPr/>
          <p:nvPr/>
        </p:nvSpPr>
        <p:spPr>
          <a:xfrm>
            <a:off x="509155" y="1154395"/>
            <a:ext cx="11159836" cy="5139869"/>
          </a:xfrm>
          <a:prstGeom prst="rect">
            <a:avLst/>
          </a:prstGeom>
        </p:spPr>
        <p:txBody>
          <a:bodyPr wrap="square">
            <a:spAutoFit/>
          </a:bodyPr>
          <a:lstStyle/>
          <a:p>
            <a:r>
              <a:rPr lang="sr-Latn-RS" sz="2800" dirty="0"/>
              <a:t>SPECT/PET + CT &gt; SPECT/PET i CT</a:t>
            </a:r>
          </a:p>
          <a:p>
            <a:endParaRPr lang="vi-VN" sz="2800" dirty="0"/>
          </a:p>
          <a:p>
            <a:pPr marL="342900" indent="-342900">
              <a:buFont typeface="Wingdings" panose="05000000000000000000" pitchFamily="2" charset="2"/>
              <a:buChar char="v"/>
            </a:pPr>
            <a:r>
              <a:rPr lang="en-US" sz="2400" dirty="0" smtClean="0">
                <a:latin typeface="Calibri" pitchFamily="34" charset="0"/>
                <a:cs typeface="Calibri" pitchFamily="34" charset="0"/>
              </a:rPr>
              <a:t>combines </a:t>
            </a:r>
            <a:r>
              <a:rPr lang="en-US" sz="2400" dirty="0">
                <a:latin typeface="Calibri" pitchFamily="34" charset="0"/>
                <a:cs typeface="Calibri" pitchFamily="34" charset="0"/>
              </a:rPr>
              <a:t>the functional and molecular information from PET scans with the anatomical information from CT scans to provide detailed images of the body</a:t>
            </a:r>
            <a:r>
              <a:rPr lang="en-US" sz="2400" dirty="0" smtClean="0">
                <a:latin typeface="Calibri" pitchFamily="34" charset="0"/>
                <a:cs typeface="Calibri" pitchFamily="34" charset="0"/>
              </a:rPr>
              <a:t>.</a:t>
            </a:r>
            <a:endParaRPr lang="sr-Latn-RS" sz="2400" dirty="0" smtClean="0">
              <a:latin typeface="Calibri" pitchFamily="34" charset="0"/>
              <a:cs typeface="Calibri" pitchFamily="34" charset="0"/>
            </a:endParaRPr>
          </a:p>
          <a:p>
            <a:pPr marL="342900" indent="-342900">
              <a:buFont typeface="Wingdings" panose="05000000000000000000" pitchFamily="2" charset="2"/>
              <a:buChar char="v"/>
            </a:pPr>
            <a:endParaRPr lang="sr-Latn-RS" sz="2400" dirty="0">
              <a:latin typeface="Calibri" pitchFamily="34" charset="0"/>
              <a:cs typeface="Calibri" pitchFamily="34" charset="0"/>
            </a:endParaRPr>
          </a:p>
          <a:p>
            <a:pPr marL="342900" indent="-342900">
              <a:buFont typeface="Wingdings" panose="05000000000000000000" pitchFamily="2" charset="2"/>
              <a:buChar char="v"/>
            </a:pPr>
            <a:r>
              <a:rPr lang="en-US" sz="2400" dirty="0" smtClean="0">
                <a:latin typeface="Calibri" pitchFamily="34" charset="0"/>
                <a:cs typeface="Calibri" pitchFamily="34" charset="0"/>
              </a:rPr>
              <a:t>have </a:t>
            </a:r>
            <a:r>
              <a:rPr lang="en-US" sz="2400" dirty="0">
                <a:latin typeface="Calibri" pitchFamily="34" charset="0"/>
                <a:cs typeface="Calibri" pitchFamily="34" charset="0"/>
              </a:rPr>
              <a:t>higher accuracy than either PET or CT scans alone; early detection with unprecedented details; and new therapies for cancer and other chronic diseases.</a:t>
            </a:r>
          </a:p>
          <a:p>
            <a:pPr marL="342900" indent="-342900">
              <a:buFont typeface="Wingdings" panose="05000000000000000000" pitchFamily="2" charset="2"/>
              <a:buChar char="v"/>
            </a:pPr>
            <a:endParaRPr lang="sr-Latn-RS" sz="2400" dirty="0" smtClean="0">
              <a:latin typeface="Calibri" pitchFamily="34" charset="0"/>
              <a:cs typeface="Calibri" pitchFamily="34" charset="0"/>
            </a:endParaRPr>
          </a:p>
          <a:p>
            <a:pPr marL="342900" indent="-342900">
              <a:buFont typeface="Wingdings" panose="05000000000000000000" pitchFamily="2" charset="2"/>
              <a:buChar char="v"/>
            </a:pPr>
            <a:r>
              <a:rPr lang="en-US" sz="2400" dirty="0" smtClean="0">
                <a:latin typeface="Calibri" pitchFamily="34" charset="0"/>
                <a:cs typeface="Calibri" pitchFamily="34" charset="0"/>
              </a:rPr>
              <a:t>offer </a:t>
            </a:r>
            <a:r>
              <a:rPr lang="en-US" sz="2400" dirty="0">
                <a:latin typeface="Calibri" pitchFamily="34" charset="0"/>
                <a:cs typeface="Calibri" pitchFamily="34" charset="0"/>
              </a:rPr>
              <a:t>increased accuracy in diagnosing cancer, tracking treatment progress, and planning radiation therapy. It can also help detect heart disease and neurological disorders.</a:t>
            </a:r>
          </a:p>
          <a:p>
            <a:r>
              <a:rPr lang="sr-Cyrl-RS" sz="2800" dirty="0" smtClean="0">
                <a:latin typeface="Calibri" pitchFamily="34" charset="0"/>
                <a:cs typeface="Calibri" pitchFamily="34" charset="0"/>
              </a:rPr>
              <a:t>
</a:t>
            </a:r>
            <a:endParaRPr lang="vi-VN" sz="2800" dirty="0">
              <a:latin typeface="Calibri" pitchFamily="34" charset="0"/>
              <a:cs typeface="Calibri" pitchFamily="34" charset="0"/>
            </a:endParaRPr>
          </a:p>
        </p:txBody>
      </p:sp>
    </p:spTree>
    <p:extLst>
      <p:ext uri="{BB962C8B-B14F-4D97-AF65-F5344CB8AC3E}">
        <p14:creationId xmlns:p14="http://schemas.microsoft.com/office/powerpoint/2010/main" val="2526997569"/>
      </p:ext>
    </p:extLst>
  </p:cSld>
  <p:clrMapOvr>
    <a:masterClrMapping/>
  </p:clrMapOvr>
  <mc:AlternateContent xmlns:mc="http://schemas.openxmlformats.org/markup-compatibility/2006" xmlns:p14="http://schemas.microsoft.com/office/powerpoint/2010/main">
    <mc:Choice Requires="p14">
      <p:transition spd="slow" p14:dur="2000" advTm="53150"/>
    </mc:Choice>
    <mc:Fallback xmlns="">
      <p:transition spd="slow" advTm="5315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524000" y="6115050"/>
            <a:ext cx="9144000" cy="742950"/>
          </a:xfrm>
          <a:prstGeom prst="rect">
            <a:avLst/>
          </a:prstGeom>
          <a:solidFill>
            <a:schemeClr val="bg1"/>
          </a:solidFill>
          <a:ln w="9525">
            <a:noFill/>
            <a:miter lim="800000"/>
            <a:headEnd/>
            <a:tailEnd/>
          </a:ln>
        </p:spPr>
        <p:txBody>
          <a:bodyPr wrap="none" lIns="90000" tIns="46800" rIns="90000" bIns="46800" anchor="ctr"/>
          <a:lstStyle/>
          <a:p>
            <a:endParaRPr lang="en-US"/>
          </a:p>
        </p:txBody>
      </p:sp>
      <p:sp>
        <p:nvSpPr>
          <p:cNvPr id="10244" name="Rectangle 4" descr="Light upward diagonal"/>
          <p:cNvSpPr>
            <a:spLocks noChangeAspect="1" noChangeArrowheads="1"/>
          </p:cNvSpPr>
          <p:nvPr/>
        </p:nvSpPr>
        <p:spPr bwMode="auto">
          <a:xfrm>
            <a:off x="2120900" y="3057525"/>
            <a:ext cx="2681288" cy="1200150"/>
          </a:xfrm>
          <a:prstGeom prst="rect">
            <a:avLst/>
          </a:prstGeom>
          <a:pattFill prst="ltUpDiag">
            <a:fgClr>
              <a:schemeClr val="tx2"/>
            </a:fgClr>
            <a:bgClr>
              <a:schemeClr val="bg1"/>
            </a:bgClr>
          </a:pattFill>
          <a:ln w="12700">
            <a:solidFill>
              <a:schemeClr val="tx2"/>
            </a:solidFill>
            <a:miter lim="800000"/>
            <a:headEnd/>
            <a:tailEnd/>
          </a:ln>
        </p:spPr>
        <p:txBody>
          <a:bodyPr wrap="none" anchor="ctr"/>
          <a:lstStyle/>
          <a:p>
            <a:endParaRPr lang="en-US"/>
          </a:p>
        </p:txBody>
      </p:sp>
      <p:sp>
        <p:nvSpPr>
          <p:cNvPr id="10245" name="Rectangle 5"/>
          <p:cNvSpPr>
            <a:spLocks noChangeAspect="1" noChangeArrowheads="1"/>
          </p:cNvSpPr>
          <p:nvPr/>
        </p:nvSpPr>
        <p:spPr bwMode="auto">
          <a:xfrm>
            <a:off x="1987551" y="3057526"/>
            <a:ext cx="3040063" cy="73025"/>
          </a:xfrm>
          <a:prstGeom prst="rect">
            <a:avLst/>
          </a:prstGeom>
          <a:solidFill>
            <a:srgbClr val="676767"/>
          </a:solidFill>
          <a:ln w="12700">
            <a:solidFill>
              <a:srgbClr val="676767"/>
            </a:solidFill>
            <a:miter lim="800000"/>
            <a:headEnd/>
            <a:tailEnd/>
          </a:ln>
        </p:spPr>
        <p:txBody>
          <a:bodyPr wrap="none" anchor="ctr"/>
          <a:lstStyle/>
          <a:p>
            <a:endParaRPr lang="en-US"/>
          </a:p>
        </p:txBody>
      </p:sp>
      <p:sp>
        <p:nvSpPr>
          <p:cNvPr id="10246" name="Rectangle 6"/>
          <p:cNvSpPr>
            <a:spLocks noChangeAspect="1" noChangeArrowheads="1"/>
          </p:cNvSpPr>
          <p:nvPr/>
        </p:nvSpPr>
        <p:spPr bwMode="auto">
          <a:xfrm>
            <a:off x="5970589" y="1430338"/>
            <a:ext cx="687387" cy="2819400"/>
          </a:xfrm>
          <a:prstGeom prst="rect">
            <a:avLst/>
          </a:prstGeom>
          <a:solidFill>
            <a:schemeClr val="folHlink"/>
          </a:solidFill>
          <a:ln w="50800">
            <a:solidFill>
              <a:srgbClr val="B2B2B2"/>
            </a:solidFill>
            <a:miter lim="800000"/>
            <a:headEnd/>
            <a:tailEnd/>
          </a:ln>
        </p:spPr>
        <p:txBody>
          <a:bodyPr wrap="none" anchor="ctr"/>
          <a:lstStyle/>
          <a:p>
            <a:endParaRPr lang="en-US"/>
          </a:p>
        </p:txBody>
      </p:sp>
      <p:grpSp>
        <p:nvGrpSpPr>
          <p:cNvPr id="2" name="Group 7"/>
          <p:cNvGrpSpPr>
            <a:grpSpLocks noChangeAspect="1"/>
          </p:cNvGrpSpPr>
          <p:nvPr/>
        </p:nvGrpSpPr>
        <p:grpSpPr bwMode="auto">
          <a:xfrm>
            <a:off x="4856164" y="1855788"/>
            <a:ext cx="1069975" cy="1930400"/>
            <a:chOff x="1933" y="1219"/>
            <a:chExt cx="699" cy="1250"/>
          </a:xfrm>
        </p:grpSpPr>
        <p:sp>
          <p:nvSpPr>
            <p:cNvPr id="10287" name="Line 8"/>
            <p:cNvSpPr>
              <a:spLocks noChangeAspect="1" noChangeShapeType="1"/>
            </p:cNvSpPr>
            <p:nvPr/>
          </p:nvSpPr>
          <p:spPr bwMode="auto">
            <a:xfrm>
              <a:off x="1933" y="1219"/>
              <a:ext cx="696" cy="0"/>
            </a:xfrm>
            <a:prstGeom prst="line">
              <a:avLst/>
            </a:prstGeom>
            <a:noFill/>
            <a:ln w="25400">
              <a:solidFill>
                <a:schemeClr val="tx2"/>
              </a:solidFill>
              <a:round/>
              <a:headEnd/>
              <a:tailEnd/>
            </a:ln>
          </p:spPr>
          <p:txBody>
            <a:bodyPr wrap="none" anchor="ctr"/>
            <a:lstStyle/>
            <a:p>
              <a:endParaRPr lang="de-DE"/>
            </a:p>
          </p:txBody>
        </p:sp>
        <p:grpSp>
          <p:nvGrpSpPr>
            <p:cNvPr id="3" name="Group 9"/>
            <p:cNvGrpSpPr>
              <a:grpSpLocks noChangeAspect="1"/>
            </p:cNvGrpSpPr>
            <p:nvPr/>
          </p:nvGrpSpPr>
          <p:grpSpPr bwMode="auto">
            <a:xfrm>
              <a:off x="1975" y="2360"/>
              <a:ext cx="208" cy="98"/>
              <a:chOff x="4261" y="2871"/>
              <a:chExt cx="241" cy="113"/>
            </a:xfrm>
          </p:grpSpPr>
          <p:sp>
            <p:nvSpPr>
              <p:cNvPr id="10308" name="Rectangle 10"/>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9" name="Rectangle 11"/>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10" name="Rectangle 12"/>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4" name="Group 13"/>
            <p:cNvGrpSpPr>
              <a:grpSpLocks noChangeAspect="1"/>
            </p:cNvGrpSpPr>
            <p:nvPr/>
          </p:nvGrpSpPr>
          <p:grpSpPr bwMode="auto">
            <a:xfrm>
              <a:off x="1969" y="1233"/>
              <a:ext cx="210" cy="98"/>
              <a:chOff x="4266" y="1575"/>
              <a:chExt cx="241" cy="113"/>
            </a:xfrm>
          </p:grpSpPr>
          <p:sp>
            <p:nvSpPr>
              <p:cNvPr id="10305" name="Rectangle 14"/>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6" name="Rectangle 15"/>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7" name="Rectangle 16"/>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sp>
          <p:nvSpPr>
            <p:cNvPr id="10290" name="Line 17"/>
            <p:cNvSpPr>
              <a:spLocks noChangeAspect="1" noChangeShapeType="1"/>
            </p:cNvSpPr>
            <p:nvPr/>
          </p:nvSpPr>
          <p:spPr bwMode="auto">
            <a:xfrm>
              <a:off x="2339" y="1323"/>
              <a:ext cx="0" cy="258"/>
            </a:xfrm>
            <a:prstGeom prst="line">
              <a:avLst/>
            </a:prstGeom>
            <a:noFill/>
            <a:ln w="12700">
              <a:solidFill>
                <a:srgbClr val="A2FFA3"/>
              </a:solidFill>
              <a:prstDash val="sysDot"/>
              <a:round/>
              <a:headEnd/>
              <a:tailEnd/>
            </a:ln>
          </p:spPr>
          <p:txBody>
            <a:bodyPr wrap="none" anchor="ctr"/>
            <a:lstStyle/>
            <a:p>
              <a:endParaRPr lang="de-DE"/>
            </a:p>
          </p:txBody>
        </p:sp>
        <p:sp>
          <p:nvSpPr>
            <p:cNvPr id="10291" name="Line 18"/>
            <p:cNvSpPr>
              <a:spLocks noChangeAspect="1" noChangeShapeType="1"/>
            </p:cNvSpPr>
            <p:nvPr/>
          </p:nvSpPr>
          <p:spPr bwMode="auto">
            <a:xfrm>
              <a:off x="1966" y="1332"/>
              <a:ext cx="0" cy="257"/>
            </a:xfrm>
            <a:prstGeom prst="line">
              <a:avLst/>
            </a:prstGeom>
            <a:noFill/>
            <a:ln w="12700">
              <a:solidFill>
                <a:srgbClr val="A2FFA3"/>
              </a:solidFill>
              <a:prstDash val="sysDot"/>
              <a:round/>
              <a:headEnd/>
              <a:tailEnd/>
            </a:ln>
          </p:spPr>
          <p:txBody>
            <a:bodyPr wrap="none" anchor="ctr"/>
            <a:lstStyle/>
            <a:p>
              <a:endParaRPr lang="de-DE"/>
            </a:p>
          </p:txBody>
        </p:sp>
        <p:sp>
          <p:nvSpPr>
            <p:cNvPr id="10292" name="Line 19"/>
            <p:cNvSpPr>
              <a:spLocks noChangeAspect="1" noChangeShapeType="1"/>
            </p:cNvSpPr>
            <p:nvPr/>
          </p:nvSpPr>
          <p:spPr bwMode="auto">
            <a:xfrm>
              <a:off x="2339"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0293" name="Line 20"/>
            <p:cNvSpPr>
              <a:spLocks noChangeAspect="1" noChangeShapeType="1"/>
            </p:cNvSpPr>
            <p:nvPr/>
          </p:nvSpPr>
          <p:spPr bwMode="auto">
            <a:xfrm>
              <a:off x="1966"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0294" name="Line 21"/>
            <p:cNvSpPr>
              <a:spLocks noChangeAspect="1" noChangeShapeType="1"/>
            </p:cNvSpPr>
            <p:nvPr/>
          </p:nvSpPr>
          <p:spPr bwMode="auto">
            <a:xfrm>
              <a:off x="2384" y="1224"/>
              <a:ext cx="0" cy="130"/>
            </a:xfrm>
            <a:prstGeom prst="line">
              <a:avLst/>
            </a:prstGeom>
            <a:noFill/>
            <a:ln w="50800">
              <a:solidFill>
                <a:schemeClr val="tx2"/>
              </a:solidFill>
              <a:round/>
              <a:headEnd/>
              <a:tailEnd/>
            </a:ln>
          </p:spPr>
          <p:txBody>
            <a:bodyPr wrap="none" anchor="ctr"/>
            <a:lstStyle/>
            <a:p>
              <a:endParaRPr lang="de-DE"/>
            </a:p>
          </p:txBody>
        </p:sp>
        <p:sp>
          <p:nvSpPr>
            <p:cNvPr id="10295" name="Line 22"/>
            <p:cNvSpPr>
              <a:spLocks noChangeAspect="1" noChangeShapeType="1"/>
            </p:cNvSpPr>
            <p:nvPr/>
          </p:nvSpPr>
          <p:spPr bwMode="auto">
            <a:xfrm>
              <a:off x="1935" y="2469"/>
              <a:ext cx="697" cy="0"/>
            </a:xfrm>
            <a:prstGeom prst="line">
              <a:avLst/>
            </a:prstGeom>
            <a:noFill/>
            <a:ln w="25400">
              <a:solidFill>
                <a:schemeClr val="tx2"/>
              </a:solidFill>
              <a:round/>
              <a:headEnd/>
              <a:tailEnd/>
            </a:ln>
          </p:spPr>
          <p:txBody>
            <a:bodyPr wrap="none" anchor="ctr"/>
            <a:lstStyle/>
            <a:p>
              <a:endParaRPr lang="de-DE"/>
            </a:p>
          </p:txBody>
        </p:sp>
        <p:sp>
          <p:nvSpPr>
            <p:cNvPr id="10296" name="Line 23"/>
            <p:cNvSpPr>
              <a:spLocks noChangeAspect="1" noChangeShapeType="1"/>
            </p:cNvSpPr>
            <p:nvPr/>
          </p:nvSpPr>
          <p:spPr bwMode="auto">
            <a:xfrm>
              <a:off x="2384" y="2334"/>
              <a:ext cx="0" cy="130"/>
            </a:xfrm>
            <a:prstGeom prst="line">
              <a:avLst/>
            </a:prstGeom>
            <a:noFill/>
            <a:ln w="50800">
              <a:solidFill>
                <a:schemeClr val="tx2"/>
              </a:solidFill>
              <a:round/>
              <a:headEnd/>
              <a:tailEnd/>
            </a:ln>
          </p:spPr>
          <p:txBody>
            <a:bodyPr wrap="none" anchor="ctr"/>
            <a:lstStyle/>
            <a:p>
              <a:endParaRPr lang="de-DE"/>
            </a:p>
          </p:txBody>
        </p:sp>
        <p:grpSp>
          <p:nvGrpSpPr>
            <p:cNvPr id="5" name="Group 24"/>
            <p:cNvGrpSpPr>
              <a:grpSpLocks noChangeAspect="1"/>
            </p:cNvGrpSpPr>
            <p:nvPr/>
          </p:nvGrpSpPr>
          <p:grpSpPr bwMode="auto">
            <a:xfrm>
              <a:off x="2135" y="2358"/>
              <a:ext cx="208" cy="98"/>
              <a:chOff x="4261" y="2871"/>
              <a:chExt cx="241" cy="113"/>
            </a:xfrm>
          </p:grpSpPr>
          <p:sp>
            <p:nvSpPr>
              <p:cNvPr id="10302" name="Rectangle 25"/>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3" name="Rectangle 26"/>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4" name="Rectangle 27"/>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6" name="Group 28"/>
            <p:cNvGrpSpPr>
              <a:grpSpLocks noChangeAspect="1"/>
            </p:cNvGrpSpPr>
            <p:nvPr/>
          </p:nvGrpSpPr>
          <p:grpSpPr bwMode="auto">
            <a:xfrm>
              <a:off x="2129" y="1231"/>
              <a:ext cx="210" cy="98"/>
              <a:chOff x="4266" y="1575"/>
              <a:chExt cx="241" cy="113"/>
            </a:xfrm>
          </p:grpSpPr>
          <p:sp>
            <p:nvSpPr>
              <p:cNvPr id="10299" name="Rectangle 29"/>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0" name="Rectangle 30"/>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0301" name="Rectangle 31"/>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sp>
        <p:nvSpPr>
          <p:cNvPr id="10248" name="Line 32"/>
          <p:cNvSpPr>
            <a:spLocks noChangeAspect="1" noChangeShapeType="1"/>
          </p:cNvSpPr>
          <p:nvPr/>
        </p:nvSpPr>
        <p:spPr bwMode="auto">
          <a:xfrm>
            <a:off x="4864100" y="1860551"/>
            <a:ext cx="0" cy="201613"/>
          </a:xfrm>
          <a:prstGeom prst="line">
            <a:avLst/>
          </a:prstGeom>
          <a:noFill/>
          <a:ln w="50800">
            <a:solidFill>
              <a:schemeClr val="tx2"/>
            </a:solidFill>
            <a:round/>
            <a:headEnd/>
            <a:tailEnd/>
          </a:ln>
        </p:spPr>
        <p:txBody>
          <a:bodyPr wrap="none" anchor="ctr"/>
          <a:lstStyle/>
          <a:p>
            <a:endParaRPr lang="de-DE"/>
          </a:p>
        </p:txBody>
      </p:sp>
      <p:sp>
        <p:nvSpPr>
          <p:cNvPr id="10249" name="Line 33"/>
          <p:cNvSpPr>
            <a:spLocks noChangeAspect="1" noChangeShapeType="1"/>
          </p:cNvSpPr>
          <p:nvPr/>
        </p:nvSpPr>
        <p:spPr bwMode="auto">
          <a:xfrm>
            <a:off x="4864100" y="3575051"/>
            <a:ext cx="0" cy="201613"/>
          </a:xfrm>
          <a:prstGeom prst="line">
            <a:avLst/>
          </a:prstGeom>
          <a:noFill/>
          <a:ln w="50800">
            <a:solidFill>
              <a:schemeClr val="tx2"/>
            </a:solidFill>
            <a:round/>
            <a:headEnd/>
            <a:tailEnd/>
          </a:ln>
        </p:spPr>
        <p:txBody>
          <a:bodyPr wrap="none" anchor="ctr"/>
          <a:lstStyle/>
          <a:p>
            <a:endParaRPr lang="de-DE"/>
          </a:p>
        </p:txBody>
      </p:sp>
      <p:sp>
        <p:nvSpPr>
          <p:cNvPr id="10250" name="Rectangle 34"/>
          <p:cNvSpPr>
            <a:spLocks noChangeAspect="1" noChangeArrowheads="1"/>
          </p:cNvSpPr>
          <p:nvPr/>
        </p:nvSpPr>
        <p:spPr bwMode="auto">
          <a:xfrm>
            <a:off x="4783139" y="3774718"/>
            <a:ext cx="815929"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SPECT</a:t>
            </a:r>
          </a:p>
        </p:txBody>
      </p:sp>
      <p:sp>
        <p:nvSpPr>
          <p:cNvPr id="10251" name="Rectangle 35"/>
          <p:cNvSpPr>
            <a:spLocks noChangeAspect="1" noChangeArrowheads="1"/>
          </p:cNvSpPr>
          <p:nvPr/>
        </p:nvSpPr>
        <p:spPr bwMode="auto">
          <a:xfrm>
            <a:off x="6051551" y="3774718"/>
            <a:ext cx="407163"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CT</a:t>
            </a:r>
          </a:p>
        </p:txBody>
      </p:sp>
      <p:sp>
        <p:nvSpPr>
          <p:cNvPr id="10252" name="Rectangle 36"/>
          <p:cNvSpPr>
            <a:spLocks noChangeAspect="1" noChangeArrowheads="1"/>
          </p:cNvSpPr>
          <p:nvPr/>
        </p:nvSpPr>
        <p:spPr bwMode="auto">
          <a:xfrm>
            <a:off x="6296026" y="3613150"/>
            <a:ext cx="80963" cy="146050"/>
          </a:xfrm>
          <a:prstGeom prst="rect">
            <a:avLst/>
          </a:prstGeom>
          <a:solidFill>
            <a:srgbClr val="FC0128"/>
          </a:solidFill>
          <a:ln w="12700">
            <a:solidFill>
              <a:srgbClr val="FC0128"/>
            </a:solidFill>
            <a:miter lim="800000"/>
            <a:headEnd/>
            <a:tailEnd/>
          </a:ln>
        </p:spPr>
        <p:txBody>
          <a:bodyPr wrap="none" anchor="ctr"/>
          <a:lstStyle/>
          <a:p>
            <a:endParaRPr lang="en-US"/>
          </a:p>
        </p:txBody>
      </p:sp>
      <p:sp>
        <p:nvSpPr>
          <p:cNvPr id="10253" name="Oval 37"/>
          <p:cNvSpPr>
            <a:spLocks noChangeAspect="1" noChangeArrowheads="1"/>
          </p:cNvSpPr>
          <p:nvPr/>
        </p:nvSpPr>
        <p:spPr bwMode="auto">
          <a:xfrm>
            <a:off x="6281739" y="1857375"/>
            <a:ext cx="109537" cy="120650"/>
          </a:xfrm>
          <a:prstGeom prst="ellipse">
            <a:avLst/>
          </a:prstGeom>
          <a:solidFill>
            <a:srgbClr val="FC0128"/>
          </a:solidFill>
          <a:ln w="12700">
            <a:solidFill>
              <a:srgbClr val="FC0128"/>
            </a:solidFill>
            <a:round/>
            <a:headEnd/>
            <a:tailEnd/>
          </a:ln>
        </p:spPr>
        <p:txBody>
          <a:bodyPr wrap="none" anchor="ctr"/>
          <a:lstStyle/>
          <a:p>
            <a:endParaRPr lang="en-US"/>
          </a:p>
        </p:txBody>
      </p:sp>
      <p:sp>
        <p:nvSpPr>
          <p:cNvPr id="10254" name="Line 38"/>
          <p:cNvSpPr>
            <a:spLocks noChangeAspect="1" noChangeShapeType="1"/>
          </p:cNvSpPr>
          <p:nvPr/>
        </p:nvSpPr>
        <p:spPr bwMode="auto">
          <a:xfrm>
            <a:off x="5389563" y="1857375"/>
            <a:ext cx="1047750" cy="0"/>
          </a:xfrm>
          <a:prstGeom prst="line">
            <a:avLst/>
          </a:prstGeom>
          <a:noFill/>
          <a:ln w="25400">
            <a:solidFill>
              <a:schemeClr val="tx2"/>
            </a:solidFill>
            <a:round/>
            <a:headEnd/>
            <a:tailEnd/>
          </a:ln>
        </p:spPr>
        <p:txBody>
          <a:bodyPr wrap="none" anchor="ctr"/>
          <a:lstStyle/>
          <a:p>
            <a:endParaRPr lang="de-DE"/>
          </a:p>
        </p:txBody>
      </p:sp>
      <p:sp>
        <p:nvSpPr>
          <p:cNvPr id="10255" name="Line 39"/>
          <p:cNvSpPr>
            <a:spLocks noChangeAspect="1" noChangeShapeType="1"/>
          </p:cNvSpPr>
          <p:nvPr/>
        </p:nvSpPr>
        <p:spPr bwMode="auto">
          <a:xfrm>
            <a:off x="6350000" y="2019300"/>
            <a:ext cx="0" cy="388938"/>
          </a:xfrm>
          <a:prstGeom prst="line">
            <a:avLst/>
          </a:prstGeom>
          <a:noFill/>
          <a:ln w="12700">
            <a:solidFill>
              <a:srgbClr val="FDC0E5"/>
            </a:solidFill>
            <a:prstDash val="sysDot"/>
            <a:round/>
            <a:headEnd/>
            <a:tailEnd/>
          </a:ln>
        </p:spPr>
        <p:txBody>
          <a:bodyPr wrap="none" anchor="ctr"/>
          <a:lstStyle/>
          <a:p>
            <a:endParaRPr lang="de-DE"/>
          </a:p>
        </p:txBody>
      </p:sp>
      <p:sp>
        <p:nvSpPr>
          <p:cNvPr id="10256" name="Line 40"/>
          <p:cNvSpPr>
            <a:spLocks noChangeAspect="1" noChangeShapeType="1"/>
          </p:cNvSpPr>
          <p:nvPr/>
        </p:nvSpPr>
        <p:spPr bwMode="auto">
          <a:xfrm>
            <a:off x="6350000" y="3095625"/>
            <a:ext cx="0" cy="496888"/>
          </a:xfrm>
          <a:prstGeom prst="line">
            <a:avLst/>
          </a:prstGeom>
          <a:noFill/>
          <a:ln w="12700">
            <a:solidFill>
              <a:srgbClr val="FDC0E5"/>
            </a:solidFill>
            <a:prstDash val="sysDot"/>
            <a:round/>
            <a:headEnd/>
            <a:tailEnd/>
          </a:ln>
        </p:spPr>
        <p:txBody>
          <a:bodyPr wrap="none" anchor="ctr"/>
          <a:lstStyle/>
          <a:p>
            <a:endParaRPr lang="de-DE"/>
          </a:p>
        </p:txBody>
      </p:sp>
      <p:sp>
        <p:nvSpPr>
          <p:cNvPr id="10257" name="Line 41"/>
          <p:cNvSpPr>
            <a:spLocks noChangeAspect="1" noChangeShapeType="1"/>
          </p:cNvSpPr>
          <p:nvPr/>
        </p:nvSpPr>
        <p:spPr bwMode="auto">
          <a:xfrm>
            <a:off x="5392739" y="3786188"/>
            <a:ext cx="1049337" cy="0"/>
          </a:xfrm>
          <a:prstGeom prst="line">
            <a:avLst/>
          </a:prstGeom>
          <a:noFill/>
          <a:ln w="25400">
            <a:solidFill>
              <a:schemeClr val="tx2"/>
            </a:solidFill>
            <a:round/>
            <a:headEnd/>
            <a:tailEnd/>
          </a:ln>
        </p:spPr>
        <p:txBody>
          <a:bodyPr wrap="none" anchor="ctr"/>
          <a:lstStyle/>
          <a:p>
            <a:endParaRPr lang="de-DE"/>
          </a:p>
        </p:txBody>
      </p:sp>
      <p:grpSp>
        <p:nvGrpSpPr>
          <p:cNvPr id="7" name="Group 46"/>
          <p:cNvGrpSpPr>
            <a:grpSpLocks/>
          </p:cNvGrpSpPr>
          <p:nvPr/>
        </p:nvGrpSpPr>
        <p:grpSpPr bwMode="auto">
          <a:xfrm>
            <a:off x="1981200" y="2386014"/>
            <a:ext cx="3951288" cy="674687"/>
            <a:chOff x="726" y="1503"/>
            <a:chExt cx="2489" cy="425"/>
          </a:xfrm>
        </p:grpSpPr>
        <p:sp>
          <p:nvSpPr>
            <p:cNvPr id="10283" name="Rectangle 47"/>
            <p:cNvSpPr>
              <a:spLocks noChangeAspect="1" noChangeArrowheads="1"/>
            </p:cNvSpPr>
            <p:nvPr/>
          </p:nvSpPr>
          <p:spPr bwMode="auto">
            <a:xfrm>
              <a:off x="726" y="1879"/>
              <a:ext cx="2219" cy="34"/>
            </a:xfrm>
            <a:prstGeom prst="rect">
              <a:avLst/>
            </a:prstGeom>
            <a:solidFill>
              <a:srgbClr val="3333FF"/>
            </a:solidFill>
            <a:ln w="12700">
              <a:solidFill>
                <a:srgbClr val="3333FF"/>
              </a:solidFill>
              <a:miter lim="800000"/>
              <a:headEnd/>
              <a:tailEnd/>
            </a:ln>
          </p:spPr>
          <p:txBody>
            <a:bodyPr wrap="none" anchor="ctr"/>
            <a:lstStyle/>
            <a:p>
              <a:endParaRPr lang="en-US"/>
            </a:p>
          </p:txBody>
        </p:sp>
        <p:pic>
          <p:nvPicPr>
            <p:cNvPr id="10284" name="Picture 48"/>
            <p:cNvPicPr>
              <a:picLocks noChangeAspect="1" noChangeArrowheads="1"/>
            </p:cNvPicPr>
            <p:nvPr/>
          </p:nvPicPr>
          <p:blipFill>
            <a:blip r:embed="rId4" cstate="print"/>
            <a:srcRect/>
            <a:stretch>
              <a:fillRect/>
            </a:stretch>
          </p:blipFill>
          <p:spPr bwMode="auto">
            <a:xfrm>
              <a:off x="972" y="1503"/>
              <a:ext cx="2243" cy="356"/>
            </a:xfrm>
            <a:prstGeom prst="rect">
              <a:avLst/>
            </a:prstGeom>
            <a:noFill/>
            <a:ln w="12700">
              <a:noFill/>
              <a:miter lim="800000"/>
              <a:headEnd/>
              <a:tailEnd/>
            </a:ln>
          </p:spPr>
        </p:pic>
        <p:sp>
          <p:nvSpPr>
            <p:cNvPr id="10285" name="Line 49"/>
            <p:cNvSpPr>
              <a:spLocks noChangeAspect="1" noChangeShapeType="1"/>
            </p:cNvSpPr>
            <p:nvPr/>
          </p:nvSpPr>
          <p:spPr bwMode="auto">
            <a:xfrm>
              <a:off x="2941" y="1809"/>
              <a:ext cx="258" cy="0"/>
            </a:xfrm>
            <a:prstGeom prst="line">
              <a:avLst/>
            </a:prstGeom>
            <a:noFill/>
            <a:ln w="50800">
              <a:solidFill>
                <a:srgbClr val="3333FF"/>
              </a:solidFill>
              <a:round/>
              <a:headEnd/>
              <a:tailEnd/>
            </a:ln>
          </p:spPr>
          <p:txBody>
            <a:bodyPr wrap="none" anchor="ctr"/>
            <a:lstStyle/>
            <a:p>
              <a:endParaRPr lang="de-DE"/>
            </a:p>
          </p:txBody>
        </p:sp>
        <p:sp>
          <p:nvSpPr>
            <p:cNvPr id="10286" name="Line 50"/>
            <p:cNvSpPr>
              <a:spLocks noChangeAspect="1" noChangeShapeType="1"/>
            </p:cNvSpPr>
            <p:nvPr/>
          </p:nvSpPr>
          <p:spPr bwMode="auto">
            <a:xfrm>
              <a:off x="2960" y="1797"/>
              <a:ext cx="6" cy="131"/>
            </a:xfrm>
            <a:prstGeom prst="line">
              <a:avLst/>
            </a:prstGeom>
            <a:noFill/>
            <a:ln w="76200">
              <a:solidFill>
                <a:srgbClr val="3333FF"/>
              </a:solidFill>
              <a:round/>
              <a:headEnd/>
              <a:tailEnd/>
            </a:ln>
          </p:spPr>
          <p:txBody>
            <a:bodyPr wrap="none" anchor="ctr"/>
            <a:lstStyle/>
            <a:p>
              <a:endParaRPr lang="de-DE"/>
            </a:p>
          </p:txBody>
        </p:sp>
      </p:grpSp>
      <p:grpSp>
        <p:nvGrpSpPr>
          <p:cNvPr id="8" name="Group 51"/>
          <p:cNvGrpSpPr>
            <a:grpSpLocks/>
          </p:cNvGrpSpPr>
          <p:nvPr/>
        </p:nvGrpSpPr>
        <p:grpSpPr bwMode="auto">
          <a:xfrm>
            <a:off x="4962526" y="2071688"/>
            <a:ext cx="493713" cy="1593850"/>
            <a:chOff x="2046" y="1335"/>
            <a:chExt cx="311" cy="1004"/>
          </a:xfrm>
        </p:grpSpPr>
        <p:grpSp>
          <p:nvGrpSpPr>
            <p:cNvPr id="9" name="Group 52"/>
            <p:cNvGrpSpPr>
              <a:grpSpLocks/>
            </p:cNvGrpSpPr>
            <p:nvPr/>
          </p:nvGrpSpPr>
          <p:grpSpPr bwMode="auto">
            <a:xfrm>
              <a:off x="2136" y="1341"/>
              <a:ext cx="51" cy="998"/>
              <a:chOff x="3636" y="3129"/>
              <a:chExt cx="39" cy="800"/>
            </a:xfrm>
          </p:grpSpPr>
          <p:sp>
            <p:nvSpPr>
              <p:cNvPr id="10281" name="Freeform 53"/>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82" name="Freeform 54"/>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nvGrpSpPr>
            <p:cNvPr id="10" name="Group 55"/>
            <p:cNvGrpSpPr>
              <a:grpSpLocks/>
            </p:cNvGrpSpPr>
            <p:nvPr/>
          </p:nvGrpSpPr>
          <p:grpSpPr bwMode="auto">
            <a:xfrm>
              <a:off x="2224" y="1339"/>
              <a:ext cx="51" cy="998"/>
              <a:chOff x="3636" y="3129"/>
              <a:chExt cx="39" cy="800"/>
            </a:xfrm>
          </p:grpSpPr>
          <p:sp>
            <p:nvSpPr>
              <p:cNvPr id="10279" name="Freeform 56"/>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80" name="Freeform 57"/>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nvGrpSpPr>
            <p:cNvPr id="11" name="Group 58"/>
            <p:cNvGrpSpPr>
              <a:grpSpLocks/>
            </p:cNvGrpSpPr>
            <p:nvPr/>
          </p:nvGrpSpPr>
          <p:grpSpPr bwMode="auto">
            <a:xfrm>
              <a:off x="2306" y="1337"/>
              <a:ext cx="51" cy="998"/>
              <a:chOff x="3636" y="3129"/>
              <a:chExt cx="39" cy="800"/>
            </a:xfrm>
          </p:grpSpPr>
          <p:sp>
            <p:nvSpPr>
              <p:cNvPr id="10277" name="Freeform 59"/>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78" name="Freeform 60"/>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nvGrpSpPr>
            <p:cNvPr id="12" name="Group 61"/>
            <p:cNvGrpSpPr>
              <a:grpSpLocks/>
            </p:cNvGrpSpPr>
            <p:nvPr/>
          </p:nvGrpSpPr>
          <p:grpSpPr bwMode="auto">
            <a:xfrm>
              <a:off x="2046" y="1335"/>
              <a:ext cx="51" cy="998"/>
              <a:chOff x="3636" y="3129"/>
              <a:chExt cx="39" cy="800"/>
            </a:xfrm>
          </p:grpSpPr>
          <p:sp>
            <p:nvSpPr>
              <p:cNvPr id="10275" name="Freeform 62"/>
              <p:cNvSpPr>
                <a:spLocks/>
              </p:cNvSpPr>
              <p:nvPr/>
            </p:nvSpPr>
            <p:spPr bwMode="auto">
              <a:xfrm>
                <a:off x="3636" y="3129"/>
                <a:ext cx="30" cy="186"/>
              </a:xfrm>
              <a:custGeom>
                <a:avLst/>
                <a:gdLst>
                  <a:gd name="T0" fmla="*/ 17 w 30"/>
                  <a:gd name="T1" fmla="*/ 186 h 186"/>
                  <a:gd name="T2" fmla="*/ 3 w 30"/>
                  <a:gd name="T3" fmla="*/ 167 h 186"/>
                  <a:gd name="T4" fmla="*/ 26 w 30"/>
                  <a:gd name="T5" fmla="*/ 156 h 186"/>
                  <a:gd name="T6" fmla="*/ 2 w 30"/>
                  <a:gd name="T7" fmla="*/ 140 h 186"/>
                  <a:gd name="T8" fmla="*/ 27 w 30"/>
                  <a:gd name="T9" fmla="*/ 125 h 186"/>
                  <a:gd name="T10" fmla="*/ 3 w 30"/>
                  <a:gd name="T11" fmla="*/ 102 h 186"/>
                  <a:gd name="T12" fmla="*/ 30 w 30"/>
                  <a:gd name="T13" fmla="*/ 83 h 186"/>
                  <a:gd name="T14" fmla="*/ 0 w 30"/>
                  <a:gd name="T15" fmla="*/ 63 h 186"/>
                  <a:gd name="T16" fmla="*/ 27 w 30"/>
                  <a:gd name="T17" fmla="*/ 45 h 186"/>
                  <a:gd name="T18" fmla="*/ 11 w 30"/>
                  <a:gd name="T19" fmla="*/ 24 h 186"/>
                  <a:gd name="T20" fmla="*/ 23 w 30"/>
                  <a:gd name="T21" fmla="*/ 11 h 186"/>
                  <a:gd name="T22" fmla="*/ 24 w 30"/>
                  <a:gd name="T23" fmla="*/ 0 h 1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86"/>
                  <a:gd name="T38" fmla="*/ 30 w 30"/>
                  <a:gd name="T39" fmla="*/ 186 h 18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86">
                    <a:moveTo>
                      <a:pt x="17" y="186"/>
                    </a:moveTo>
                    <a:cubicBezTo>
                      <a:pt x="9" y="179"/>
                      <a:pt x="2" y="172"/>
                      <a:pt x="3" y="167"/>
                    </a:cubicBezTo>
                    <a:cubicBezTo>
                      <a:pt x="4" y="162"/>
                      <a:pt x="26" y="160"/>
                      <a:pt x="26" y="156"/>
                    </a:cubicBezTo>
                    <a:cubicBezTo>
                      <a:pt x="26" y="152"/>
                      <a:pt x="2" y="145"/>
                      <a:pt x="2" y="140"/>
                    </a:cubicBezTo>
                    <a:cubicBezTo>
                      <a:pt x="2" y="135"/>
                      <a:pt x="27" y="131"/>
                      <a:pt x="27" y="125"/>
                    </a:cubicBezTo>
                    <a:cubicBezTo>
                      <a:pt x="27" y="119"/>
                      <a:pt x="2" y="109"/>
                      <a:pt x="3" y="102"/>
                    </a:cubicBezTo>
                    <a:cubicBezTo>
                      <a:pt x="4" y="95"/>
                      <a:pt x="30" y="89"/>
                      <a:pt x="30" y="83"/>
                    </a:cubicBezTo>
                    <a:cubicBezTo>
                      <a:pt x="30" y="77"/>
                      <a:pt x="0" y="69"/>
                      <a:pt x="0" y="63"/>
                    </a:cubicBezTo>
                    <a:cubicBezTo>
                      <a:pt x="0" y="57"/>
                      <a:pt x="25" y="51"/>
                      <a:pt x="27" y="45"/>
                    </a:cubicBezTo>
                    <a:cubicBezTo>
                      <a:pt x="29" y="39"/>
                      <a:pt x="12" y="30"/>
                      <a:pt x="11" y="24"/>
                    </a:cubicBezTo>
                    <a:cubicBezTo>
                      <a:pt x="10" y="18"/>
                      <a:pt x="21" y="15"/>
                      <a:pt x="23" y="11"/>
                    </a:cubicBezTo>
                    <a:cubicBezTo>
                      <a:pt x="25" y="7"/>
                      <a:pt x="24" y="3"/>
                      <a:pt x="24" y="0"/>
                    </a:cubicBezTo>
                  </a:path>
                </a:pathLst>
              </a:custGeom>
              <a:noFill/>
              <a:ln w="9525">
                <a:solidFill>
                  <a:srgbClr val="FF0000"/>
                </a:solidFill>
                <a:miter lim="800000"/>
                <a:headEnd/>
                <a:tailEnd/>
              </a:ln>
            </p:spPr>
            <p:txBody>
              <a:bodyPr wrap="none" lIns="90000" tIns="46800" rIns="90000" bIns="46800" anchor="ctr"/>
              <a:lstStyle/>
              <a:p>
                <a:endParaRPr lang="en-US"/>
              </a:p>
            </p:txBody>
          </p:sp>
          <p:sp>
            <p:nvSpPr>
              <p:cNvPr id="10276" name="Freeform 63"/>
              <p:cNvSpPr>
                <a:spLocks/>
              </p:cNvSpPr>
              <p:nvPr/>
            </p:nvSpPr>
            <p:spPr bwMode="auto">
              <a:xfrm>
                <a:off x="3640" y="3537"/>
                <a:ext cx="35" cy="392"/>
              </a:xfrm>
              <a:custGeom>
                <a:avLst/>
                <a:gdLst>
                  <a:gd name="T0" fmla="*/ 16 w 35"/>
                  <a:gd name="T1" fmla="*/ 0 h 392"/>
                  <a:gd name="T2" fmla="*/ 2 w 35"/>
                  <a:gd name="T3" fmla="*/ 35 h 392"/>
                  <a:gd name="T4" fmla="*/ 29 w 35"/>
                  <a:gd name="T5" fmla="*/ 54 h 392"/>
                  <a:gd name="T6" fmla="*/ 10 w 35"/>
                  <a:gd name="T7" fmla="*/ 86 h 392"/>
                  <a:gd name="T8" fmla="*/ 25 w 35"/>
                  <a:gd name="T9" fmla="*/ 108 h 392"/>
                  <a:gd name="T10" fmla="*/ 7 w 35"/>
                  <a:gd name="T11" fmla="*/ 134 h 392"/>
                  <a:gd name="T12" fmla="*/ 31 w 35"/>
                  <a:gd name="T13" fmla="*/ 170 h 392"/>
                  <a:gd name="T14" fmla="*/ 8 w 35"/>
                  <a:gd name="T15" fmla="*/ 191 h 392"/>
                  <a:gd name="T16" fmla="*/ 32 w 35"/>
                  <a:gd name="T17" fmla="*/ 221 h 392"/>
                  <a:gd name="T18" fmla="*/ 5 w 35"/>
                  <a:gd name="T19" fmla="*/ 246 h 392"/>
                  <a:gd name="T20" fmla="*/ 35 w 35"/>
                  <a:gd name="T21" fmla="*/ 288 h 392"/>
                  <a:gd name="T22" fmla="*/ 7 w 35"/>
                  <a:gd name="T23" fmla="*/ 312 h 392"/>
                  <a:gd name="T24" fmla="*/ 34 w 35"/>
                  <a:gd name="T25" fmla="*/ 339 h 392"/>
                  <a:gd name="T26" fmla="*/ 8 w 35"/>
                  <a:gd name="T27" fmla="*/ 359 h 392"/>
                  <a:gd name="T28" fmla="*/ 23 w 35"/>
                  <a:gd name="T29" fmla="*/ 389 h 392"/>
                  <a:gd name="T30" fmla="*/ 22 w 35"/>
                  <a:gd name="T31" fmla="*/ 378 h 3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
                  <a:gd name="T49" fmla="*/ 0 h 392"/>
                  <a:gd name="T50" fmla="*/ 35 w 35"/>
                  <a:gd name="T51" fmla="*/ 392 h 3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 h="392">
                    <a:moveTo>
                      <a:pt x="16" y="0"/>
                    </a:moveTo>
                    <a:cubicBezTo>
                      <a:pt x="8" y="13"/>
                      <a:pt x="0" y="26"/>
                      <a:pt x="2" y="35"/>
                    </a:cubicBezTo>
                    <a:cubicBezTo>
                      <a:pt x="4" y="44"/>
                      <a:pt x="28" y="46"/>
                      <a:pt x="29" y="54"/>
                    </a:cubicBezTo>
                    <a:cubicBezTo>
                      <a:pt x="30" y="62"/>
                      <a:pt x="11" y="77"/>
                      <a:pt x="10" y="86"/>
                    </a:cubicBezTo>
                    <a:cubicBezTo>
                      <a:pt x="9" y="95"/>
                      <a:pt x="26" y="100"/>
                      <a:pt x="25" y="108"/>
                    </a:cubicBezTo>
                    <a:cubicBezTo>
                      <a:pt x="24" y="116"/>
                      <a:pt x="6" y="124"/>
                      <a:pt x="7" y="134"/>
                    </a:cubicBezTo>
                    <a:cubicBezTo>
                      <a:pt x="8" y="144"/>
                      <a:pt x="31" y="161"/>
                      <a:pt x="31" y="170"/>
                    </a:cubicBezTo>
                    <a:cubicBezTo>
                      <a:pt x="31" y="179"/>
                      <a:pt x="8" y="183"/>
                      <a:pt x="8" y="191"/>
                    </a:cubicBezTo>
                    <a:cubicBezTo>
                      <a:pt x="8" y="199"/>
                      <a:pt x="32" y="212"/>
                      <a:pt x="32" y="221"/>
                    </a:cubicBezTo>
                    <a:cubicBezTo>
                      <a:pt x="32" y="230"/>
                      <a:pt x="5" y="235"/>
                      <a:pt x="5" y="246"/>
                    </a:cubicBezTo>
                    <a:cubicBezTo>
                      <a:pt x="5" y="257"/>
                      <a:pt x="35" y="277"/>
                      <a:pt x="35" y="288"/>
                    </a:cubicBezTo>
                    <a:cubicBezTo>
                      <a:pt x="35" y="299"/>
                      <a:pt x="7" y="304"/>
                      <a:pt x="7" y="312"/>
                    </a:cubicBezTo>
                    <a:cubicBezTo>
                      <a:pt x="7" y="320"/>
                      <a:pt x="34" y="331"/>
                      <a:pt x="34" y="339"/>
                    </a:cubicBezTo>
                    <a:cubicBezTo>
                      <a:pt x="34" y="347"/>
                      <a:pt x="10" y="351"/>
                      <a:pt x="8" y="359"/>
                    </a:cubicBezTo>
                    <a:cubicBezTo>
                      <a:pt x="6" y="367"/>
                      <a:pt x="21" y="386"/>
                      <a:pt x="23" y="389"/>
                    </a:cubicBezTo>
                    <a:cubicBezTo>
                      <a:pt x="25" y="392"/>
                      <a:pt x="23" y="385"/>
                      <a:pt x="22" y="378"/>
                    </a:cubicBezTo>
                  </a:path>
                </a:pathLst>
              </a:custGeom>
              <a:noFill/>
              <a:ln w="9525">
                <a:solidFill>
                  <a:srgbClr val="FF0000"/>
                </a:solidFill>
                <a:miter lim="800000"/>
                <a:headEnd/>
                <a:tailEnd/>
              </a:ln>
            </p:spPr>
            <p:txBody>
              <a:bodyPr wrap="none" lIns="90000" tIns="46800" rIns="90000" bIns="46800" anchor="ctr"/>
              <a:lstStyle/>
              <a:p>
                <a:endParaRPr lang="en-US"/>
              </a:p>
            </p:txBody>
          </p:sp>
        </p:grpSp>
      </p:grpSp>
      <p:grpSp>
        <p:nvGrpSpPr>
          <p:cNvPr id="13" name="Gruppieren 73"/>
          <p:cNvGrpSpPr>
            <a:grpSpLocks/>
          </p:cNvGrpSpPr>
          <p:nvPr/>
        </p:nvGrpSpPr>
        <p:grpSpPr bwMode="auto">
          <a:xfrm>
            <a:off x="3513139" y="4438650"/>
            <a:ext cx="5813425" cy="2374900"/>
            <a:chOff x="1414719" y="3748087"/>
            <a:chExt cx="6648450" cy="3109913"/>
          </a:xfrm>
        </p:grpSpPr>
        <p:grpSp>
          <p:nvGrpSpPr>
            <p:cNvPr id="14" name="Group 5"/>
            <p:cNvGrpSpPr>
              <a:grpSpLocks/>
            </p:cNvGrpSpPr>
            <p:nvPr/>
          </p:nvGrpSpPr>
          <p:grpSpPr bwMode="auto">
            <a:xfrm>
              <a:off x="2878394" y="3748087"/>
              <a:ext cx="5184775" cy="3109913"/>
              <a:chOff x="2170" y="2160"/>
              <a:chExt cx="3266" cy="1959"/>
            </a:xfrm>
          </p:grpSpPr>
          <p:pic>
            <p:nvPicPr>
              <p:cNvPr id="10267" name="Picture 6" descr="sm11937_NM_04_A"/>
              <p:cNvPicPr>
                <a:picLocks noChangeAspect="1" noChangeArrowheads="1"/>
              </p:cNvPicPr>
              <p:nvPr/>
            </p:nvPicPr>
            <p:blipFill>
              <a:blip r:embed="rId5" cstate="print"/>
              <a:srcRect l="25394" t="14583" r="6046" b="14583"/>
              <a:stretch>
                <a:fillRect/>
              </a:stretch>
            </p:blipFill>
            <p:spPr bwMode="auto">
              <a:xfrm>
                <a:off x="2170" y="2160"/>
                <a:ext cx="3266" cy="1959"/>
              </a:xfrm>
              <a:prstGeom prst="rect">
                <a:avLst/>
              </a:prstGeom>
              <a:noFill/>
              <a:ln w="9525">
                <a:noFill/>
                <a:miter lim="800000"/>
                <a:headEnd/>
                <a:tailEnd/>
              </a:ln>
            </p:spPr>
          </p:pic>
          <p:sp>
            <p:nvSpPr>
              <p:cNvPr id="10268" name="Line 7"/>
              <p:cNvSpPr>
                <a:spLocks noChangeShapeType="1"/>
              </p:cNvSpPr>
              <p:nvPr/>
            </p:nvSpPr>
            <p:spPr bwMode="auto">
              <a:xfrm>
                <a:off x="2592" y="3168"/>
                <a:ext cx="144" cy="0"/>
              </a:xfrm>
              <a:prstGeom prst="line">
                <a:avLst/>
              </a:prstGeom>
              <a:noFill/>
              <a:ln w="9525">
                <a:solidFill>
                  <a:srgbClr val="FFFF00"/>
                </a:solidFill>
                <a:round/>
                <a:headEnd/>
                <a:tailEnd type="triangle" w="med" len="med"/>
              </a:ln>
            </p:spPr>
            <p:txBody>
              <a:bodyPr lIns="0" tIns="0"/>
              <a:lstStyle/>
              <a:p>
                <a:endParaRPr lang="de-DE"/>
              </a:p>
            </p:txBody>
          </p:sp>
          <p:sp>
            <p:nvSpPr>
              <p:cNvPr id="10269" name="Text Box 8"/>
              <p:cNvSpPr txBox="1">
                <a:spLocks noChangeArrowheads="1"/>
              </p:cNvSpPr>
              <p:nvPr/>
            </p:nvSpPr>
            <p:spPr bwMode="auto">
              <a:xfrm>
                <a:off x="2301" y="3105"/>
                <a:ext cx="307"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SPECT</a:t>
                </a:r>
              </a:p>
            </p:txBody>
          </p:sp>
          <p:sp>
            <p:nvSpPr>
              <p:cNvPr id="10270" name="Line 9"/>
              <p:cNvSpPr>
                <a:spLocks noChangeShapeType="1"/>
              </p:cNvSpPr>
              <p:nvPr/>
            </p:nvSpPr>
            <p:spPr bwMode="auto">
              <a:xfrm flipH="1" flipV="1">
                <a:off x="2184" y="3166"/>
                <a:ext cx="120" cy="3"/>
              </a:xfrm>
              <a:prstGeom prst="line">
                <a:avLst/>
              </a:prstGeom>
              <a:noFill/>
              <a:ln w="9525">
                <a:solidFill>
                  <a:srgbClr val="FFFF00"/>
                </a:solidFill>
                <a:round/>
                <a:headEnd/>
                <a:tailEnd type="triangle" w="med" len="med"/>
              </a:ln>
            </p:spPr>
            <p:txBody>
              <a:bodyPr lIns="0" tIns="0"/>
              <a:lstStyle/>
              <a:p>
                <a:endParaRPr lang="de-DE"/>
              </a:p>
            </p:txBody>
          </p:sp>
        </p:grpSp>
        <p:grpSp>
          <p:nvGrpSpPr>
            <p:cNvPr id="15" name="Group 10"/>
            <p:cNvGrpSpPr>
              <a:grpSpLocks/>
            </p:cNvGrpSpPr>
            <p:nvPr/>
          </p:nvGrpSpPr>
          <p:grpSpPr bwMode="auto">
            <a:xfrm>
              <a:off x="1414719" y="3748087"/>
              <a:ext cx="1481138" cy="3109913"/>
              <a:chOff x="1251" y="2159"/>
              <a:chExt cx="933" cy="1959"/>
            </a:xfrm>
          </p:grpSpPr>
          <p:pic>
            <p:nvPicPr>
              <p:cNvPr id="10263" name="Picture 11" descr="sm11937_NM_04_A"/>
              <p:cNvPicPr>
                <a:picLocks noChangeAspect="1" noChangeArrowheads="1"/>
              </p:cNvPicPr>
              <p:nvPr/>
            </p:nvPicPr>
            <p:blipFill>
              <a:blip r:embed="rId5" cstate="print"/>
              <a:srcRect l="6046" t="14583" r="74365" b="14583"/>
              <a:stretch>
                <a:fillRect/>
              </a:stretch>
            </p:blipFill>
            <p:spPr bwMode="auto">
              <a:xfrm>
                <a:off x="1251" y="2159"/>
                <a:ext cx="933" cy="1959"/>
              </a:xfrm>
              <a:prstGeom prst="rect">
                <a:avLst/>
              </a:prstGeom>
              <a:noFill/>
              <a:ln w="9525">
                <a:noFill/>
                <a:miter lim="800000"/>
                <a:headEnd/>
                <a:tailEnd/>
              </a:ln>
            </p:spPr>
          </p:pic>
          <p:sp>
            <p:nvSpPr>
              <p:cNvPr id="10264" name="Line 12"/>
              <p:cNvSpPr>
                <a:spLocks noChangeShapeType="1"/>
              </p:cNvSpPr>
              <p:nvPr/>
            </p:nvSpPr>
            <p:spPr bwMode="auto">
              <a:xfrm>
                <a:off x="2064" y="3168"/>
                <a:ext cx="96" cy="0"/>
              </a:xfrm>
              <a:prstGeom prst="line">
                <a:avLst/>
              </a:prstGeom>
              <a:noFill/>
              <a:ln w="9525">
                <a:solidFill>
                  <a:srgbClr val="FFFF00"/>
                </a:solidFill>
                <a:round/>
                <a:headEnd/>
                <a:tailEnd type="triangle" w="med" len="med"/>
              </a:ln>
            </p:spPr>
            <p:txBody>
              <a:bodyPr lIns="0" tIns="0"/>
              <a:lstStyle/>
              <a:p>
                <a:endParaRPr lang="de-DE"/>
              </a:p>
            </p:txBody>
          </p:sp>
          <p:sp>
            <p:nvSpPr>
              <p:cNvPr id="10265" name="Text Box 13"/>
              <p:cNvSpPr txBox="1">
                <a:spLocks noChangeArrowheads="1"/>
              </p:cNvSpPr>
              <p:nvPr/>
            </p:nvSpPr>
            <p:spPr bwMode="auto">
              <a:xfrm>
                <a:off x="1961" y="3105"/>
                <a:ext cx="124"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CT</a:t>
                </a:r>
              </a:p>
            </p:txBody>
          </p:sp>
          <p:sp>
            <p:nvSpPr>
              <p:cNvPr id="10266" name="Line 14"/>
              <p:cNvSpPr>
                <a:spLocks noChangeShapeType="1"/>
              </p:cNvSpPr>
              <p:nvPr/>
            </p:nvSpPr>
            <p:spPr bwMode="auto">
              <a:xfrm flipH="1" flipV="1">
                <a:off x="1866" y="3166"/>
                <a:ext cx="96" cy="2"/>
              </a:xfrm>
              <a:prstGeom prst="line">
                <a:avLst/>
              </a:prstGeom>
              <a:noFill/>
              <a:ln w="9525">
                <a:solidFill>
                  <a:srgbClr val="FFFF00"/>
                </a:solidFill>
                <a:round/>
                <a:headEnd/>
                <a:tailEnd type="triangle" w="med" len="med"/>
              </a:ln>
            </p:spPr>
            <p:txBody>
              <a:bodyPr lIns="0" tIns="0"/>
              <a:lstStyle/>
              <a:p>
                <a:endParaRPr lang="de-DE"/>
              </a:p>
            </p:txBody>
          </p:sp>
        </p:grpSp>
      </p:grpSp>
      <p:sp>
        <p:nvSpPr>
          <p:cNvPr id="72"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p14="http://schemas.microsoft.com/office/powerpoint/2010/main" val="2972599018"/>
      </p:ext>
    </p:extLst>
  </p:cSld>
  <p:clrMapOvr>
    <a:masterClrMapping/>
  </p:clrMapOvr>
  <p:transition advTm="39521"/>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35" presetClass="emph" presetSubtype="0" repeatCount="indefinite" fill="hold" nodeType="withEffect">
                                  <p:stCondLst>
                                    <p:cond delay="0"/>
                                  </p:stCondLst>
                                  <p:childTnLst>
                                    <p:anim calcmode="discrete" valueType="str">
                                      <p:cBhvr>
                                        <p:cTn id="8" dur="5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par>
                                <p:cTn id="15" presetID="0" presetClass="path" presetSubtype="0" accel="50000" decel="50000" fill="hold" nodeType="withEffect">
                                  <p:stCondLst>
                                    <p:cond delay="0"/>
                                  </p:stCondLst>
                                  <p:childTnLst>
                                    <p:animMotion origin="layout" path="M -3.88889E-6 -7.40741E-7 L 0.08646 -7.40741E-7 " pathEditMode="relative" rAng="0" ptsTypes="AA">
                                      <p:cBhvr>
                                        <p:cTn id="16" dur="2000" fill="hold"/>
                                        <p:tgtEl>
                                          <p:spTgt spid="7"/>
                                        </p:tgtEl>
                                        <p:attrNameLst>
                                          <p:attrName>ppt_x</p:attrName>
                                          <p:attrName>ppt_y</p:attrName>
                                        </p:attrNameLst>
                                      </p:cBhvr>
                                      <p:rCtr x="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524000" y="6115050"/>
            <a:ext cx="9144000" cy="742950"/>
          </a:xfrm>
          <a:prstGeom prst="rect">
            <a:avLst/>
          </a:prstGeom>
          <a:solidFill>
            <a:schemeClr val="bg1"/>
          </a:solidFill>
          <a:ln w="9525">
            <a:noFill/>
            <a:miter lim="800000"/>
            <a:headEnd/>
            <a:tailEnd/>
          </a:ln>
        </p:spPr>
        <p:txBody>
          <a:bodyPr wrap="none" lIns="90000" tIns="46800" rIns="90000" bIns="46800" anchor="ctr"/>
          <a:lstStyle/>
          <a:p>
            <a:endParaRPr lang="en-US"/>
          </a:p>
        </p:txBody>
      </p:sp>
      <p:sp>
        <p:nvSpPr>
          <p:cNvPr id="11268" name="Rectangle 5" descr="Light upward diagonal"/>
          <p:cNvSpPr>
            <a:spLocks noChangeAspect="1" noChangeArrowheads="1"/>
          </p:cNvSpPr>
          <p:nvPr/>
        </p:nvSpPr>
        <p:spPr bwMode="auto">
          <a:xfrm>
            <a:off x="2120900" y="3057525"/>
            <a:ext cx="2681288" cy="1200150"/>
          </a:xfrm>
          <a:prstGeom prst="rect">
            <a:avLst/>
          </a:prstGeom>
          <a:pattFill prst="ltUpDiag">
            <a:fgClr>
              <a:schemeClr val="tx2"/>
            </a:fgClr>
            <a:bgClr>
              <a:schemeClr val="bg1"/>
            </a:bgClr>
          </a:pattFill>
          <a:ln w="12700">
            <a:solidFill>
              <a:schemeClr val="tx2"/>
            </a:solidFill>
            <a:miter lim="800000"/>
            <a:headEnd/>
            <a:tailEnd/>
          </a:ln>
        </p:spPr>
        <p:txBody>
          <a:bodyPr wrap="none" anchor="ctr"/>
          <a:lstStyle/>
          <a:p>
            <a:endParaRPr lang="en-US"/>
          </a:p>
        </p:txBody>
      </p:sp>
      <p:sp>
        <p:nvSpPr>
          <p:cNvPr id="11269" name="Rectangle 6"/>
          <p:cNvSpPr>
            <a:spLocks noChangeAspect="1" noChangeArrowheads="1"/>
          </p:cNvSpPr>
          <p:nvPr/>
        </p:nvSpPr>
        <p:spPr bwMode="auto">
          <a:xfrm>
            <a:off x="1987551" y="3057526"/>
            <a:ext cx="3040063" cy="73025"/>
          </a:xfrm>
          <a:prstGeom prst="rect">
            <a:avLst/>
          </a:prstGeom>
          <a:solidFill>
            <a:srgbClr val="676767"/>
          </a:solidFill>
          <a:ln w="12700">
            <a:solidFill>
              <a:srgbClr val="676767"/>
            </a:solidFill>
            <a:miter lim="800000"/>
            <a:headEnd/>
            <a:tailEnd/>
          </a:ln>
        </p:spPr>
        <p:txBody>
          <a:bodyPr wrap="none" anchor="ctr"/>
          <a:lstStyle/>
          <a:p>
            <a:endParaRPr lang="en-US"/>
          </a:p>
        </p:txBody>
      </p:sp>
      <p:sp>
        <p:nvSpPr>
          <p:cNvPr id="11270" name="Rectangle 7"/>
          <p:cNvSpPr>
            <a:spLocks noChangeAspect="1" noChangeArrowheads="1"/>
          </p:cNvSpPr>
          <p:nvPr/>
        </p:nvSpPr>
        <p:spPr bwMode="auto">
          <a:xfrm>
            <a:off x="5970589" y="1430338"/>
            <a:ext cx="687387" cy="2819400"/>
          </a:xfrm>
          <a:prstGeom prst="rect">
            <a:avLst/>
          </a:prstGeom>
          <a:solidFill>
            <a:schemeClr val="folHlink"/>
          </a:solidFill>
          <a:ln w="50800">
            <a:solidFill>
              <a:srgbClr val="B2B2B2"/>
            </a:solidFill>
            <a:miter lim="800000"/>
            <a:headEnd/>
            <a:tailEnd/>
          </a:ln>
        </p:spPr>
        <p:txBody>
          <a:bodyPr wrap="none" anchor="ctr"/>
          <a:lstStyle/>
          <a:p>
            <a:endParaRPr lang="en-US"/>
          </a:p>
        </p:txBody>
      </p:sp>
      <p:grpSp>
        <p:nvGrpSpPr>
          <p:cNvPr id="2" name="Group 8"/>
          <p:cNvGrpSpPr>
            <a:grpSpLocks noChangeAspect="1"/>
          </p:cNvGrpSpPr>
          <p:nvPr/>
        </p:nvGrpSpPr>
        <p:grpSpPr bwMode="auto">
          <a:xfrm>
            <a:off x="4856164" y="1855788"/>
            <a:ext cx="1069975" cy="1930400"/>
            <a:chOff x="1933" y="1219"/>
            <a:chExt cx="699" cy="1250"/>
          </a:xfrm>
        </p:grpSpPr>
        <p:sp>
          <p:nvSpPr>
            <p:cNvPr id="11299" name="Line 9"/>
            <p:cNvSpPr>
              <a:spLocks noChangeAspect="1" noChangeShapeType="1"/>
            </p:cNvSpPr>
            <p:nvPr/>
          </p:nvSpPr>
          <p:spPr bwMode="auto">
            <a:xfrm>
              <a:off x="1933" y="1219"/>
              <a:ext cx="696" cy="0"/>
            </a:xfrm>
            <a:prstGeom prst="line">
              <a:avLst/>
            </a:prstGeom>
            <a:noFill/>
            <a:ln w="25400">
              <a:solidFill>
                <a:schemeClr val="tx2"/>
              </a:solidFill>
              <a:round/>
              <a:headEnd/>
              <a:tailEnd/>
            </a:ln>
          </p:spPr>
          <p:txBody>
            <a:bodyPr wrap="none" anchor="ctr"/>
            <a:lstStyle/>
            <a:p>
              <a:endParaRPr lang="de-DE"/>
            </a:p>
          </p:txBody>
        </p:sp>
        <p:grpSp>
          <p:nvGrpSpPr>
            <p:cNvPr id="3" name="Group 10"/>
            <p:cNvGrpSpPr>
              <a:grpSpLocks noChangeAspect="1"/>
            </p:cNvGrpSpPr>
            <p:nvPr/>
          </p:nvGrpSpPr>
          <p:grpSpPr bwMode="auto">
            <a:xfrm>
              <a:off x="1975" y="2360"/>
              <a:ext cx="208" cy="98"/>
              <a:chOff x="4261" y="2871"/>
              <a:chExt cx="241" cy="113"/>
            </a:xfrm>
          </p:grpSpPr>
          <p:sp>
            <p:nvSpPr>
              <p:cNvPr id="11320" name="Rectangle 11"/>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21" name="Rectangle 12"/>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22" name="Rectangle 13"/>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4" name="Group 14"/>
            <p:cNvGrpSpPr>
              <a:grpSpLocks noChangeAspect="1"/>
            </p:cNvGrpSpPr>
            <p:nvPr/>
          </p:nvGrpSpPr>
          <p:grpSpPr bwMode="auto">
            <a:xfrm>
              <a:off x="1969" y="1233"/>
              <a:ext cx="210" cy="98"/>
              <a:chOff x="4266" y="1575"/>
              <a:chExt cx="241" cy="113"/>
            </a:xfrm>
          </p:grpSpPr>
          <p:sp>
            <p:nvSpPr>
              <p:cNvPr id="11317" name="Rectangle 15"/>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8" name="Rectangle 16"/>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9" name="Rectangle 17"/>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sp>
          <p:nvSpPr>
            <p:cNvPr id="11302" name="Line 18"/>
            <p:cNvSpPr>
              <a:spLocks noChangeAspect="1" noChangeShapeType="1"/>
            </p:cNvSpPr>
            <p:nvPr/>
          </p:nvSpPr>
          <p:spPr bwMode="auto">
            <a:xfrm>
              <a:off x="2339" y="1323"/>
              <a:ext cx="0" cy="258"/>
            </a:xfrm>
            <a:prstGeom prst="line">
              <a:avLst/>
            </a:prstGeom>
            <a:noFill/>
            <a:ln w="12700">
              <a:solidFill>
                <a:srgbClr val="A2FFA3"/>
              </a:solidFill>
              <a:prstDash val="sysDot"/>
              <a:round/>
              <a:headEnd/>
              <a:tailEnd/>
            </a:ln>
          </p:spPr>
          <p:txBody>
            <a:bodyPr wrap="none" anchor="ctr"/>
            <a:lstStyle/>
            <a:p>
              <a:endParaRPr lang="de-DE"/>
            </a:p>
          </p:txBody>
        </p:sp>
        <p:sp>
          <p:nvSpPr>
            <p:cNvPr id="11303" name="Line 19"/>
            <p:cNvSpPr>
              <a:spLocks noChangeAspect="1" noChangeShapeType="1"/>
            </p:cNvSpPr>
            <p:nvPr/>
          </p:nvSpPr>
          <p:spPr bwMode="auto">
            <a:xfrm>
              <a:off x="1966" y="1332"/>
              <a:ext cx="0" cy="257"/>
            </a:xfrm>
            <a:prstGeom prst="line">
              <a:avLst/>
            </a:prstGeom>
            <a:noFill/>
            <a:ln w="12700">
              <a:solidFill>
                <a:srgbClr val="A2FFA3"/>
              </a:solidFill>
              <a:prstDash val="sysDot"/>
              <a:round/>
              <a:headEnd/>
              <a:tailEnd/>
            </a:ln>
          </p:spPr>
          <p:txBody>
            <a:bodyPr wrap="none" anchor="ctr"/>
            <a:lstStyle/>
            <a:p>
              <a:endParaRPr lang="de-DE"/>
            </a:p>
          </p:txBody>
        </p:sp>
        <p:sp>
          <p:nvSpPr>
            <p:cNvPr id="11304" name="Line 20"/>
            <p:cNvSpPr>
              <a:spLocks noChangeAspect="1" noChangeShapeType="1"/>
            </p:cNvSpPr>
            <p:nvPr/>
          </p:nvSpPr>
          <p:spPr bwMode="auto">
            <a:xfrm>
              <a:off x="2339"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1305" name="Line 21"/>
            <p:cNvSpPr>
              <a:spLocks noChangeAspect="1" noChangeShapeType="1"/>
            </p:cNvSpPr>
            <p:nvPr/>
          </p:nvSpPr>
          <p:spPr bwMode="auto">
            <a:xfrm>
              <a:off x="1966" y="2106"/>
              <a:ext cx="0" cy="259"/>
            </a:xfrm>
            <a:prstGeom prst="line">
              <a:avLst/>
            </a:prstGeom>
            <a:noFill/>
            <a:ln w="12700">
              <a:solidFill>
                <a:srgbClr val="A2FFA3"/>
              </a:solidFill>
              <a:prstDash val="sysDot"/>
              <a:round/>
              <a:headEnd/>
              <a:tailEnd/>
            </a:ln>
          </p:spPr>
          <p:txBody>
            <a:bodyPr wrap="none" anchor="ctr"/>
            <a:lstStyle/>
            <a:p>
              <a:endParaRPr lang="de-DE"/>
            </a:p>
          </p:txBody>
        </p:sp>
        <p:sp>
          <p:nvSpPr>
            <p:cNvPr id="11306" name="Line 22"/>
            <p:cNvSpPr>
              <a:spLocks noChangeAspect="1" noChangeShapeType="1"/>
            </p:cNvSpPr>
            <p:nvPr/>
          </p:nvSpPr>
          <p:spPr bwMode="auto">
            <a:xfrm>
              <a:off x="2384" y="1224"/>
              <a:ext cx="0" cy="130"/>
            </a:xfrm>
            <a:prstGeom prst="line">
              <a:avLst/>
            </a:prstGeom>
            <a:noFill/>
            <a:ln w="50800">
              <a:solidFill>
                <a:schemeClr val="tx2"/>
              </a:solidFill>
              <a:round/>
              <a:headEnd/>
              <a:tailEnd/>
            </a:ln>
          </p:spPr>
          <p:txBody>
            <a:bodyPr wrap="none" anchor="ctr"/>
            <a:lstStyle/>
            <a:p>
              <a:endParaRPr lang="de-DE"/>
            </a:p>
          </p:txBody>
        </p:sp>
        <p:sp>
          <p:nvSpPr>
            <p:cNvPr id="11307" name="Line 23"/>
            <p:cNvSpPr>
              <a:spLocks noChangeAspect="1" noChangeShapeType="1"/>
            </p:cNvSpPr>
            <p:nvPr/>
          </p:nvSpPr>
          <p:spPr bwMode="auto">
            <a:xfrm>
              <a:off x="1935" y="2469"/>
              <a:ext cx="697" cy="0"/>
            </a:xfrm>
            <a:prstGeom prst="line">
              <a:avLst/>
            </a:prstGeom>
            <a:noFill/>
            <a:ln w="25400">
              <a:solidFill>
                <a:schemeClr val="tx2"/>
              </a:solidFill>
              <a:round/>
              <a:headEnd/>
              <a:tailEnd/>
            </a:ln>
          </p:spPr>
          <p:txBody>
            <a:bodyPr wrap="none" anchor="ctr"/>
            <a:lstStyle/>
            <a:p>
              <a:endParaRPr lang="de-DE"/>
            </a:p>
          </p:txBody>
        </p:sp>
        <p:sp>
          <p:nvSpPr>
            <p:cNvPr id="11308" name="Line 24"/>
            <p:cNvSpPr>
              <a:spLocks noChangeAspect="1" noChangeShapeType="1"/>
            </p:cNvSpPr>
            <p:nvPr/>
          </p:nvSpPr>
          <p:spPr bwMode="auto">
            <a:xfrm>
              <a:off x="2384" y="2334"/>
              <a:ext cx="0" cy="130"/>
            </a:xfrm>
            <a:prstGeom prst="line">
              <a:avLst/>
            </a:prstGeom>
            <a:noFill/>
            <a:ln w="50800">
              <a:solidFill>
                <a:schemeClr val="tx2"/>
              </a:solidFill>
              <a:round/>
              <a:headEnd/>
              <a:tailEnd/>
            </a:ln>
          </p:spPr>
          <p:txBody>
            <a:bodyPr wrap="none" anchor="ctr"/>
            <a:lstStyle/>
            <a:p>
              <a:endParaRPr lang="de-DE"/>
            </a:p>
          </p:txBody>
        </p:sp>
        <p:grpSp>
          <p:nvGrpSpPr>
            <p:cNvPr id="5" name="Group 25"/>
            <p:cNvGrpSpPr>
              <a:grpSpLocks noChangeAspect="1"/>
            </p:cNvGrpSpPr>
            <p:nvPr/>
          </p:nvGrpSpPr>
          <p:grpSpPr bwMode="auto">
            <a:xfrm>
              <a:off x="2135" y="2358"/>
              <a:ext cx="208" cy="98"/>
              <a:chOff x="4261" y="2871"/>
              <a:chExt cx="241" cy="113"/>
            </a:xfrm>
          </p:grpSpPr>
          <p:sp>
            <p:nvSpPr>
              <p:cNvPr id="11314" name="Rectangle 26"/>
              <p:cNvSpPr>
                <a:spLocks noChangeAspect="1" noChangeArrowheads="1"/>
              </p:cNvSpPr>
              <p:nvPr/>
            </p:nvSpPr>
            <p:spPr bwMode="auto">
              <a:xfrm>
                <a:off x="4349" y="2871"/>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5" name="Rectangle 27"/>
              <p:cNvSpPr>
                <a:spLocks noChangeAspect="1" noChangeArrowheads="1"/>
              </p:cNvSpPr>
              <p:nvPr/>
            </p:nvSpPr>
            <p:spPr bwMode="auto">
              <a:xfrm>
                <a:off x="4261"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6" name="Rectangle 28"/>
              <p:cNvSpPr>
                <a:spLocks noChangeAspect="1" noChangeArrowheads="1"/>
              </p:cNvSpPr>
              <p:nvPr/>
            </p:nvSpPr>
            <p:spPr bwMode="auto">
              <a:xfrm>
                <a:off x="4440" y="2872"/>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nvGrpSpPr>
            <p:cNvPr id="6" name="Group 29"/>
            <p:cNvGrpSpPr>
              <a:grpSpLocks noChangeAspect="1"/>
            </p:cNvGrpSpPr>
            <p:nvPr/>
          </p:nvGrpSpPr>
          <p:grpSpPr bwMode="auto">
            <a:xfrm>
              <a:off x="2129" y="1231"/>
              <a:ext cx="210" cy="98"/>
              <a:chOff x="4266" y="1575"/>
              <a:chExt cx="241" cy="113"/>
            </a:xfrm>
          </p:grpSpPr>
          <p:sp>
            <p:nvSpPr>
              <p:cNvPr id="11311" name="Rectangle 30"/>
              <p:cNvSpPr>
                <a:spLocks noChangeAspect="1" noChangeArrowheads="1"/>
              </p:cNvSpPr>
              <p:nvPr/>
            </p:nvSpPr>
            <p:spPr bwMode="auto">
              <a:xfrm>
                <a:off x="4354" y="1575"/>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2" name="Rectangle 31"/>
              <p:cNvSpPr>
                <a:spLocks noChangeAspect="1" noChangeArrowheads="1"/>
              </p:cNvSpPr>
              <p:nvPr/>
            </p:nvSpPr>
            <p:spPr bwMode="auto">
              <a:xfrm>
                <a:off x="4266"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sp>
            <p:nvSpPr>
              <p:cNvPr id="11313" name="Rectangle 32"/>
              <p:cNvSpPr>
                <a:spLocks noChangeAspect="1" noChangeArrowheads="1"/>
              </p:cNvSpPr>
              <p:nvPr/>
            </p:nvSpPr>
            <p:spPr bwMode="auto">
              <a:xfrm>
                <a:off x="4445" y="1576"/>
                <a:ext cx="62" cy="112"/>
              </a:xfrm>
              <a:prstGeom prst="rect">
                <a:avLst/>
              </a:prstGeom>
              <a:solidFill>
                <a:schemeClr val="accent1"/>
              </a:solidFill>
              <a:ln w="12700">
                <a:solidFill>
                  <a:schemeClr val="accent1"/>
                </a:solidFill>
                <a:miter lim="800000"/>
                <a:headEnd/>
                <a:tailEnd/>
              </a:ln>
            </p:spPr>
            <p:txBody>
              <a:bodyPr wrap="none" anchor="ctr"/>
              <a:lstStyle/>
              <a:p>
                <a:endParaRPr lang="en-US"/>
              </a:p>
            </p:txBody>
          </p:sp>
        </p:grpSp>
      </p:grpSp>
      <p:sp>
        <p:nvSpPr>
          <p:cNvPr id="11272" name="Line 33"/>
          <p:cNvSpPr>
            <a:spLocks noChangeAspect="1" noChangeShapeType="1"/>
          </p:cNvSpPr>
          <p:nvPr/>
        </p:nvSpPr>
        <p:spPr bwMode="auto">
          <a:xfrm>
            <a:off x="4864100" y="1860551"/>
            <a:ext cx="0" cy="201613"/>
          </a:xfrm>
          <a:prstGeom prst="line">
            <a:avLst/>
          </a:prstGeom>
          <a:noFill/>
          <a:ln w="50800">
            <a:solidFill>
              <a:schemeClr val="tx2"/>
            </a:solidFill>
            <a:round/>
            <a:headEnd/>
            <a:tailEnd/>
          </a:ln>
        </p:spPr>
        <p:txBody>
          <a:bodyPr wrap="none" anchor="ctr"/>
          <a:lstStyle/>
          <a:p>
            <a:endParaRPr lang="de-DE"/>
          </a:p>
        </p:txBody>
      </p:sp>
      <p:sp>
        <p:nvSpPr>
          <p:cNvPr id="11273" name="Line 34"/>
          <p:cNvSpPr>
            <a:spLocks noChangeAspect="1" noChangeShapeType="1"/>
          </p:cNvSpPr>
          <p:nvPr/>
        </p:nvSpPr>
        <p:spPr bwMode="auto">
          <a:xfrm>
            <a:off x="4864100" y="3575051"/>
            <a:ext cx="0" cy="201613"/>
          </a:xfrm>
          <a:prstGeom prst="line">
            <a:avLst/>
          </a:prstGeom>
          <a:noFill/>
          <a:ln w="50800">
            <a:solidFill>
              <a:schemeClr val="tx2"/>
            </a:solidFill>
            <a:round/>
            <a:headEnd/>
            <a:tailEnd/>
          </a:ln>
        </p:spPr>
        <p:txBody>
          <a:bodyPr wrap="none" anchor="ctr"/>
          <a:lstStyle/>
          <a:p>
            <a:endParaRPr lang="de-DE"/>
          </a:p>
        </p:txBody>
      </p:sp>
      <p:sp>
        <p:nvSpPr>
          <p:cNvPr id="11274" name="Rectangle 35"/>
          <p:cNvSpPr>
            <a:spLocks noChangeAspect="1" noChangeArrowheads="1"/>
          </p:cNvSpPr>
          <p:nvPr/>
        </p:nvSpPr>
        <p:spPr bwMode="auto">
          <a:xfrm>
            <a:off x="4783139" y="3774718"/>
            <a:ext cx="815929"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SPECT</a:t>
            </a:r>
          </a:p>
        </p:txBody>
      </p:sp>
      <p:sp>
        <p:nvSpPr>
          <p:cNvPr id="11275" name="Rectangle 36"/>
          <p:cNvSpPr>
            <a:spLocks noChangeAspect="1" noChangeArrowheads="1"/>
          </p:cNvSpPr>
          <p:nvPr/>
        </p:nvSpPr>
        <p:spPr bwMode="auto">
          <a:xfrm>
            <a:off x="6051551" y="3774718"/>
            <a:ext cx="407163" cy="349967"/>
          </a:xfrm>
          <a:prstGeom prst="rect">
            <a:avLst/>
          </a:prstGeom>
          <a:noFill/>
          <a:ln w="12700">
            <a:noFill/>
            <a:miter lim="800000"/>
            <a:headEnd/>
            <a:tailEnd/>
          </a:ln>
        </p:spPr>
        <p:txBody>
          <a:bodyPr wrap="none" lIns="66675" tIns="26987" rIns="66675" bIns="26987" anchor="ctr">
            <a:spAutoFit/>
          </a:bodyPr>
          <a:lstStyle/>
          <a:p>
            <a:pPr defTabSz="960438" eaLnBrk="0" hangingPunct="0">
              <a:lnSpc>
                <a:spcPct val="120000"/>
              </a:lnSpc>
            </a:pPr>
            <a:r>
              <a:rPr lang="en-US" sz="1600">
                <a:latin typeface="Helvetica" pitchFamily="34" charset="0"/>
              </a:rPr>
              <a:t>CT</a:t>
            </a:r>
          </a:p>
        </p:txBody>
      </p:sp>
      <p:sp>
        <p:nvSpPr>
          <p:cNvPr id="11276" name="Line 37"/>
          <p:cNvSpPr>
            <a:spLocks noChangeAspect="1" noChangeShapeType="1"/>
          </p:cNvSpPr>
          <p:nvPr/>
        </p:nvSpPr>
        <p:spPr bwMode="auto">
          <a:xfrm>
            <a:off x="5389563" y="1857375"/>
            <a:ext cx="1047750" cy="0"/>
          </a:xfrm>
          <a:prstGeom prst="line">
            <a:avLst/>
          </a:prstGeom>
          <a:noFill/>
          <a:ln w="25400">
            <a:solidFill>
              <a:schemeClr val="tx2"/>
            </a:solidFill>
            <a:round/>
            <a:headEnd/>
            <a:tailEnd/>
          </a:ln>
        </p:spPr>
        <p:txBody>
          <a:bodyPr wrap="none" anchor="ctr"/>
          <a:lstStyle/>
          <a:p>
            <a:endParaRPr lang="de-DE"/>
          </a:p>
        </p:txBody>
      </p:sp>
      <p:sp>
        <p:nvSpPr>
          <p:cNvPr id="11277" name="Rectangle 38"/>
          <p:cNvSpPr>
            <a:spLocks noChangeAspect="1" noChangeArrowheads="1"/>
          </p:cNvSpPr>
          <p:nvPr/>
        </p:nvSpPr>
        <p:spPr bwMode="auto">
          <a:xfrm>
            <a:off x="6296026" y="3613150"/>
            <a:ext cx="80963" cy="146050"/>
          </a:xfrm>
          <a:prstGeom prst="rect">
            <a:avLst/>
          </a:prstGeom>
          <a:solidFill>
            <a:srgbClr val="FC0128"/>
          </a:solidFill>
          <a:ln w="12700">
            <a:solidFill>
              <a:srgbClr val="FC0128"/>
            </a:solidFill>
            <a:miter lim="800000"/>
            <a:headEnd/>
            <a:tailEnd/>
          </a:ln>
        </p:spPr>
        <p:txBody>
          <a:bodyPr wrap="none" anchor="ctr"/>
          <a:lstStyle/>
          <a:p>
            <a:endParaRPr lang="en-US"/>
          </a:p>
        </p:txBody>
      </p:sp>
      <p:sp>
        <p:nvSpPr>
          <p:cNvPr id="637991" name="Oval 39"/>
          <p:cNvSpPr>
            <a:spLocks noChangeAspect="1" noChangeArrowheads="1"/>
          </p:cNvSpPr>
          <p:nvPr/>
        </p:nvSpPr>
        <p:spPr bwMode="auto">
          <a:xfrm>
            <a:off x="6281739" y="1857375"/>
            <a:ext cx="109537" cy="120650"/>
          </a:xfrm>
          <a:prstGeom prst="ellipse">
            <a:avLst/>
          </a:prstGeom>
          <a:solidFill>
            <a:srgbClr val="FC0128"/>
          </a:solidFill>
          <a:ln w="12700">
            <a:solidFill>
              <a:srgbClr val="FC0128"/>
            </a:solidFill>
            <a:round/>
            <a:headEnd/>
            <a:tailEnd/>
          </a:ln>
        </p:spPr>
        <p:txBody>
          <a:bodyPr wrap="none" anchor="ctr"/>
          <a:lstStyle/>
          <a:p>
            <a:endParaRPr lang="en-US"/>
          </a:p>
        </p:txBody>
      </p:sp>
      <p:grpSp>
        <p:nvGrpSpPr>
          <p:cNvPr id="7" name="Group 40"/>
          <p:cNvGrpSpPr>
            <a:grpSpLocks/>
          </p:cNvGrpSpPr>
          <p:nvPr/>
        </p:nvGrpSpPr>
        <p:grpSpPr bwMode="auto">
          <a:xfrm>
            <a:off x="6350000" y="2019301"/>
            <a:ext cx="0" cy="1573213"/>
            <a:chOff x="3478" y="1272"/>
            <a:chExt cx="0" cy="991"/>
          </a:xfrm>
        </p:grpSpPr>
        <p:sp>
          <p:nvSpPr>
            <p:cNvPr id="11297" name="Line 41"/>
            <p:cNvSpPr>
              <a:spLocks noChangeAspect="1" noChangeShapeType="1"/>
            </p:cNvSpPr>
            <p:nvPr/>
          </p:nvSpPr>
          <p:spPr bwMode="auto">
            <a:xfrm>
              <a:off x="3478" y="1272"/>
              <a:ext cx="0" cy="245"/>
            </a:xfrm>
            <a:prstGeom prst="line">
              <a:avLst/>
            </a:prstGeom>
            <a:noFill/>
            <a:ln w="28575">
              <a:solidFill>
                <a:srgbClr val="FDC0E5"/>
              </a:solidFill>
              <a:prstDash val="sysDot"/>
              <a:round/>
              <a:headEnd/>
              <a:tailEnd/>
            </a:ln>
          </p:spPr>
          <p:txBody>
            <a:bodyPr wrap="none" anchor="ctr"/>
            <a:lstStyle/>
            <a:p>
              <a:endParaRPr lang="de-DE"/>
            </a:p>
          </p:txBody>
        </p:sp>
        <p:sp>
          <p:nvSpPr>
            <p:cNvPr id="11298" name="Line 42"/>
            <p:cNvSpPr>
              <a:spLocks noChangeAspect="1" noChangeShapeType="1"/>
            </p:cNvSpPr>
            <p:nvPr/>
          </p:nvSpPr>
          <p:spPr bwMode="auto">
            <a:xfrm>
              <a:off x="3478" y="1950"/>
              <a:ext cx="0" cy="313"/>
            </a:xfrm>
            <a:prstGeom prst="line">
              <a:avLst/>
            </a:prstGeom>
            <a:noFill/>
            <a:ln w="28575">
              <a:solidFill>
                <a:srgbClr val="FDC0E5"/>
              </a:solidFill>
              <a:prstDash val="sysDot"/>
              <a:round/>
              <a:headEnd/>
              <a:tailEnd/>
            </a:ln>
          </p:spPr>
          <p:txBody>
            <a:bodyPr wrap="none" anchor="ctr"/>
            <a:lstStyle/>
            <a:p>
              <a:endParaRPr lang="de-DE"/>
            </a:p>
          </p:txBody>
        </p:sp>
      </p:grpSp>
      <p:sp>
        <p:nvSpPr>
          <p:cNvPr id="11280" name="Line 43"/>
          <p:cNvSpPr>
            <a:spLocks noChangeAspect="1" noChangeShapeType="1"/>
          </p:cNvSpPr>
          <p:nvPr/>
        </p:nvSpPr>
        <p:spPr bwMode="auto">
          <a:xfrm>
            <a:off x="5392739" y="3786188"/>
            <a:ext cx="1049337" cy="0"/>
          </a:xfrm>
          <a:prstGeom prst="line">
            <a:avLst/>
          </a:prstGeom>
          <a:noFill/>
          <a:ln w="25400">
            <a:solidFill>
              <a:schemeClr val="tx2"/>
            </a:solidFill>
            <a:round/>
            <a:headEnd/>
            <a:tailEnd/>
          </a:ln>
        </p:spPr>
        <p:txBody>
          <a:bodyPr wrap="none" anchor="ctr"/>
          <a:lstStyle/>
          <a:p>
            <a:endParaRPr lang="de-DE"/>
          </a:p>
        </p:txBody>
      </p:sp>
      <p:grpSp>
        <p:nvGrpSpPr>
          <p:cNvPr id="8" name="Group 49"/>
          <p:cNvGrpSpPr>
            <a:grpSpLocks/>
          </p:cNvGrpSpPr>
          <p:nvPr/>
        </p:nvGrpSpPr>
        <p:grpSpPr bwMode="auto">
          <a:xfrm>
            <a:off x="2781300" y="2376489"/>
            <a:ext cx="3951288" cy="674687"/>
            <a:chOff x="726" y="1503"/>
            <a:chExt cx="2489" cy="425"/>
          </a:xfrm>
        </p:grpSpPr>
        <p:sp>
          <p:nvSpPr>
            <p:cNvPr id="11293" name="Rectangle 50"/>
            <p:cNvSpPr>
              <a:spLocks noChangeAspect="1" noChangeArrowheads="1"/>
            </p:cNvSpPr>
            <p:nvPr/>
          </p:nvSpPr>
          <p:spPr bwMode="auto">
            <a:xfrm>
              <a:off x="726" y="1879"/>
              <a:ext cx="2219" cy="34"/>
            </a:xfrm>
            <a:prstGeom prst="rect">
              <a:avLst/>
            </a:prstGeom>
            <a:solidFill>
              <a:srgbClr val="3333FF"/>
            </a:solidFill>
            <a:ln w="12700">
              <a:solidFill>
                <a:srgbClr val="3333FF"/>
              </a:solidFill>
              <a:miter lim="800000"/>
              <a:headEnd/>
              <a:tailEnd/>
            </a:ln>
          </p:spPr>
          <p:txBody>
            <a:bodyPr wrap="none" anchor="ctr"/>
            <a:lstStyle/>
            <a:p>
              <a:endParaRPr lang="en-US"/>
            </a:p>
          </p:txBody>
        </p:sp>
        <p:pic>
          <p:nvPicPr>
            <p:cNvPr id="11294" name="Picture 51"/>
            <p:cNvPicPr>
              <a:picLocks noChangeAspect="1" noChangeArrowheads="1"/>
            </p:cNvPicPr>
            <p:nvPr/>
          </p:nvPicPr>
          <p:blipFill>
            <a:blip r:embed="rId3" cstate="print"/>
            <a:srcRect/>
            <a:stretch>
              <a:fillRect/>
            </a:stretch>
          </p:blipFill>
          <p:spPr bwMode="auto">
            <a:xfrm>
              <a:off x="972" y="1503"/>
              <a:ext cx="2243" cy="356"/>
            </a:xfrm>
            <a:prstGeom prst="rect">
              <a:avLst/>
            </a:prstGeom>
            <a:noFill/>
            <a:ln w="12700">
              <a:noFill/>
              <a:miter lim="800000"/>
              <a:headEnd/>
              <a:tailEnd/>
            </a:ln>
          </p:spPr>
        </p:pic>
        <p:sp>
          <p:nvSpPr>
            <p:cNvPr id="11295" name="Line 52"/>
            <p:cNvSpPr>
              <a:spLocks noChangeAspect="1" noChangeShapeType="1"/>
            </p:cNvSpPr>
            <p:nvPr/>
          </p:nvSpPr>
          <p:spPr bwMode="auto">
            <a:xfrm>
              <a:off x="2941" y="1809"/>
              <a:ext cx="258" cy="0"/>
            </a:xfrm>
            <a:prstGeom prst="line">
              <a:avLst/>
            </a:prstGeom>
            <a:noFill/>
            <a:ln w="50800">
              <a:solidFill>
                <a:srgbClr val="3333FF"/>
              </a:solidFill>
              <a:round/>
              <a:headEnd/>
              <a:tailEnd/>
            </a:ln>
          </p:spPr>
          <p:txBody>
            <a:bodyPr wrap="none" anchor="ctr"/>
            <a:lstStyle/>
            <a:p>
              <a:endParaRPr lang="de-DE"/>
            </a:p>
          </p:txBody>
        </p:sp>
        <p:sp>
          <p:nvSpPr>
            <p:cNvPr id="11296" name="Line 53"/>
            <p:cNvSpPr>
              <a:spLocks noChangeAspect="1" noChangeShapeType="1"/>
            </p:cNvSpPr>
            <p:nvPr/>
          </p:nvSpPr>
          <p:spPr bwMode="auto">
            <a:xfrm>
              <a:off x="2960" y="1797"/>
              <a:ext cx="6" cy="131"/>
            </a:xfrm>
            <a:prstGeom prst="line">
              <a:avLst/>
            </a:prstGeom>
            <a:noFill/>
            <a:ln w="76200">
              <a:solidFill>
                <a:srgbClr val="3333FF"/>
              </a:solidFill>
              <a:round/>
              <a:headEnd/>
              <a:tailEnd/>
            </a:ln>
          </p:spPr>
          <p:txBody>
            <a:bodyPr wrap="none" anchor="ctr"/>
            <a:lstStyle/>
            <a:p>
              <a:endParaRPr lang="de-DE"/>
            </a:p>
          </p:txBody>
        </p:sp>
      </p:grpSp>
      <p:grpSp>
        <p:nvGrpSpPr>
          <p:cNvPr id="9" name="Gruppieren 73"/>
          <p:cNvGrpSpPr>
            <a:grpSpLocks/>
          </p:cNvGrpSpPr>
          <p:nvPr/>
        </p:nvGrpSpPr>
        <p:grpSpPr bwMode="auto">
          <a:xfrm>
            <a:off x="3513139" y="4438650"/>
            <a:ext cx="5813425" cy="2374900"/>
            <a:chOff x="1414719" y="3748087"/>
            <a:chExt cx="6648450" cy="3109913"/>
          </a:xfrm>
        </p:grpSpPr>
        <p:grpSp>
          <p:nvGrpSpPr>
            <p:cNvPr id="10" name="Group 5"/>
            <p:cNvGrpSpPr>
              <a:grpSpLocks/>
            </p:cNvGrpSpPr>
            <p:nvPr/>
          </p:nvGrpSpPr>
          <p:grpSpPr bwMode="auto">
            <a:xfrm>
              <a:off x="2878394" y="3748087"/>
              <a:ext cx="5184775" cy="3109913"/>
              <a:chOff x="2170" y="2160"/>
              <a:chExt cx="3266" cy="1959"/>
            </a:xfrm>
          </p:grpSpPr>
          <p:pic>
            <p:nvPicPr>
              <p:cNvPr id="11289" name="Picture 6" descr="sm11937_NM_04_A"/>
              <p:cNvPicPr>
                <a:picLocks noChangeAspect="1" noChangeArrowheads="1"/>
              </p:cNvPicPr>
              <p:nvPr/>
            </p:nvPicPr>
            <p:blipFill>
              <a:blip r:embed="rId4" cstate="print"/>
              <a:srcRect l="25394" t="14583" r="6046" b="14583"/>
              <a:stretch>
                <a:fillRect/>
              </a:stretch>
            </p:blipFill>
            <p:spPr bwMode="auto">
              <a:xfrm>
                <a:off x="2170" y="2160"/>
                <a:ext cx="3266" cy="1959"/>
              </a:xfrm>
              <a:prstGeom prst="rect">
                <a:avLst/>
              </a:prstGeom>
              <a:noFill/>
              <a:ln w="9525">
                <a:noFill/>
                <a:miter lim="800000"/>
                <a:headEnd/>
                <a:tailEnd/>
              </a:ln>
            </p:spPr>
          </p:pic>
          <p:sp>
            <p:nvSpPr>
              <p:cNvPr id="11290" name="Line 7"/>
              <p:cNvSpPr>
                <a:spLocks noChangeShapeType="1"/>
              </p:cNvSpPr>
              <p:nvPr/>
            </p:nvSpPr>
            <p:spPr bwMode="auto">
              <a:xfrm>
                <a:off x="2592" y="3168"/>
                <a:ext cx="144" cy="0"/>
              </a:xfrm>
              <a:prstGeom prst="line">
                <a:avLst/>
              </a:prstGeom>
              <a:noFill/>
              <a:ln w="9525">
                <a:solidFill>
                  <a:srgbClr val="FFFF00"/>
                </a:solidFill>
                <a:round/>
                <a:headEnd/>
                <a:tailEnd type="triangle" w="med" len="med"/>
              </a:ln>
            </p:spPr>
            <p:txBody>
              <a:bodyPr lIns="0" tIns="0"/>
              <a:lstStyle/>
              <a:p>
                <a:endParaRPr lang="de-DE"/>
              </a:p>
            </p:txBody>
          </p:sp>
          <p:sp>
            <p:nvSpPr>
              <p:cNvPr id="11291" name="Text Box 8"/>
              <p:cNvSpPr txBox="1">
                <a:spLocks noChangeArrowheads="1"/>
              </p:cNvSpPr>
              <p:nvPr/>
            </p:nvSpPr>
            <p:spPr bwMode="auto">
              <a:xfrm>
                <a:off x="2301" y="3105"/>
                <a:ext cx="307"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SPECT</a:t>
                </a:r>
              </a:p>
            </p:txBody>
          </p:sp>
          <p:sp>
            <p:nvSpPr>
              <p:cNvPr id="11292" name="Line 9"/>
              <p:cNvSpPr>
                <a:spLocks noChangeShapeType="1"/>
              </p:cNvSpPr>
              <p:nvPr/>
            </p:nvSpPr>
            <p:spPr bwMode="auto">
              <a:xfrm flipH="1" flipV="1">
                <a:off x="2184" y="3166"/>
                <a:ext cx="120" cy="3"/>
              </a:xfrm>
              <a:prstGeom prst="line">
                <a:avLst/>
              </a:prstGeom>
              <a:noFill/>
              <a:ln w="9525">
                <a:solidFill>
                  <a:srgbClr val="FFFF00"/>
                </a:solidFill>
                <a:round/>
                <a:headEnd/>
                <a:tailEnd type="triangle" w="med" len="med"/>
              </a:ln>
            </p:spPr>
            <p:txBody>
              <a:bodyPr lIns="0" tIns="0"/>
              <a:lstStyle/>
              <a:p>
                <a:endParaRPr lang="de-DE"/>
              </a:p>
            </p:txBody>
          </p:sp>
        </p:grpSp>
        <p:grpSp>
          <p:nvGrpSpPr>
            <p:cNvPr id="11" name="Group 10"/>
            <p:cNvGrpSpPr>
              <a:grpSpLocks/>
            </p:cNvGrpSpPr>
            <p:nvPr/>
          </p:nvGrpSpPr>
          <p:grpSpPr bwMode="auto">
            <a:xfrm>
              <a:off x="1414719" y="3748087"/>
              <a:ext cx="1481138" cy="3109913"/>
              <a:chOff x="1251" y="2159"/>
              <a:chExt cx="933" cy="1959"/>
            </a:xfrm>
          </p:grpSpPr>
          <p:pic>
            <p:nvPicPr>
              <p:cNvPr id="11285" name="Picture 11" descr="sm11937_NM_04_A"/>
              <p:cNvPicPr>
                <a:picLocks noChangeAspect="1" noChangeArrowheads="1"/>
              </p:cNvPicPr>
              <p:nvPr/>
            </p:nvPicPr>
            <p:blipFill>
              <a:blip r:embed="rId4" cstate="print"/>
              <a:srcRect l="6046" t="14583" r="74365" b="14583"/>
              <a:stretch>
                <a:fillRect/>
              </a:stretch>
            </p:blipFill>
            <p:spPr bwMode="auto">
              <a:xfrm>
                <a:off x="1251" y="2159"/>
                <a:ext cx="933" cy="1959"/>
              </a:xfrm>
              <a:prstGeom prst="rect">
                <a:avLst/>
              </a:prstGeom>
              <a:noFill/>
              <a:ln w="9525">
                <a:noFill/>
                <a:miter lim="800000"/>
                <a:headEnd/>
                <a:tailEnd/>
              </a:ln>
            </p:spPr>
          </p:pic>
          <p:sp>
            <p:nvSpPr>
              <p:cNvPr id="11286" name="Line 12"/>
              <p:cNvSpPr>
                <a:spLocks noChangeShapeType="1"/>
              </p:cNvSpPr>
              <p:nvPr/>
            </p:nvSpPr>
            <p:spPr bwMode="auto">
              <a:xfrm>
                <a:off x="2064" y="3168"/>
                <a:ext cx="96" cy="0"/>
              </a:xfrm>
              <a:prstGeom prst="line">
                <a:avLst/>
              </a:prstGeom>
              <a:noFill/>
              <a:ln w="9525">
                <a:solidFill>
                  <a:srgbClr val="FFFF00"/>
                </a:solidFill>
                <a:round/>
                <a:headEnd/>
                <a:tailEnd type="triangle" w="med" len="med"/>
              </a:ln>
            </p:spPr>
            <p:txBody>
              <a:bodyPr lIns="0" tIns="0"/>
              <a:lstStyle/>
              <a:p>
                <a:endParaRPr lang="de-DE"/>
              </a:p>
            </p:txBody>
          </p:sp>
          <p:sp>
            <p:nvSpPr>
              <p:cNvPr id="11287" name="Text Box 13"/>
              <p:cNvSpPr txBox="1">
                <a:spLocks noChangeArrowheads="1"/>
              </p:cNvSpPr>
              <p:nvPr/>
            </p:nvSpPr>
            <p:spPr bwMode="auto">
              <a:xfrm>
                <a:off x="1961" y="3105"/>
                <a:ext cx="124" cy="127"/>
              </a:xfrm>
              <a:prstGeom prst="rect">
                <a:avLst/>
              </a:prstGeom>
              <a:noFill/>
              <a:ln w="9525">
                <a:noFill/>
                <a:miter lim="800000"/>
                <a:headEnd/>
                <a:tailEnd/>
              </a:ln>
            </p:spPr>
            <p:txBody>
              <a:bodyPr wrap="none" lIns="0" tIns="0" rIns="0" bIns="0" anchor="ctr" anchorCtr="1">
                <a:spAutoFit/>
              </a:bodyPr>
              <a:lstStyle/>
              <a:p>
                <a:pPr algn="ctr" eaLnBrk="0" hangingPunct="0"/>
                <a:r>
                  <a:rPr lang="en-US" sz="1000">
                    <a:solidFill>
                      <a:srgbClr val="FFFF00"/>
                    </a:solidFill>
                    <a:latin typeface="Arial" charset="0"/>
                  </a:rPr>
                  <a:t>CT</a:t>
                </a:r>
              </a:p>
            </p:txBody>
          </p:sp>
          <p:sp>
            <p:nvSpPr>
              <p:cNvPr id="11288" name="Line 14"/>
              <p:cNvSpPr>
                <a:spLocks noChangeShapeType="1"/>
              </p:cNvSpPr>
              <p:nvPr/>
            </p:nvSpPr>
            <p:spPr bwMode="auto">
              <a:xfrm flipH="1" flipV="1">
                <a:off x="1866" y="3166"/>
                <a:ext cx="96" cy="2"/>
              </a:xfrm>
              <a:prstGeom prst="line">
                <a:avLst/>
              </a:prstGeom>
              <a:noFill/>
              <a:ln w="9525">
                <a:solidFill>
                  <a:srgbClr val="FFFF00"/>
                </a:solidFill>
                <a:round/>
                <a:headEnd/>
                <a:tailEnd type="triangle" w="med" len="med"/>
              </a:ln>
            </p:spPr>
            <p:txBody>
              <a:bodyPr lIns="0" tIns="0"/>
              <a:lstStyle/>
              <a:p>
                <a:endParaRPr lang="de-DE"/>
              </a:p>
            </p:txBody>
          </p:sp>
        </p:grpSp>
      </p:grpSp>
      <p:sp>
        <p:nvSpPr>
          <p:cNvPr id="59"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4080223976"/>
      </p:ext>
    </p:extLst>
  </p:cSld>
  <p:clrMapOvr>
    <a:masterClrMapping/>
  </p:clrMapOvr>
  <p:transition advTm="1233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5000" fill="hold" grpId="0" nodeType="withEffect">
                                  <p:stCondLst>
                                    <p:cond delay="0"/>
                                  </p:stCondLst>
                                  <p:childTnLst>
                                    <p:animClr clrSpc="rgb" dir="cw">
                                      <p:cBhvr override="childStyle">
                                        <p:cTn id="6" dur="250" autoRev="1" fill="hold"/>
                                        <p:tgtEl>
                                          <p:spTgt spid="637991"/>
                                        </p:tgtEl>
                                        <p:attrNameLst>
                                          <p:attrName>style.color</p:attrName>
                                        </p:attrNameLst>
                                      </p:cBhvr>
                                      <p:to>
                                        <a:schemeClr val="bg1"/>
                                      </p:to>
                                    </p:animClr>
                                    <p:animClr clrSpc="rgb" dir="cw">
                                      <p:cBhvr>
                                        <p:cTn id="7" dur="250" autoRev="1" fill="hold"/>
                                        <p:tgtEl>
                                          <p:spTgt spid="637991"/>
                                        </p:tgtEl>
                                        <p:attrNameLst>
                                          <p:attrName>fillcolor</p:attrName>
                                        </p:attrNameLst>
                                      </p:cBhvr>
                                      <p:to>
                                        <a:schemeClr val="bg1"/>
                                      </p:to>
                                    </p:animClr>
                                    <p:set>
                                      <p:cBhvr>
                                        <p:cTn id="8" dur="250" autoRev="1" fill="hold"/>
                                        <p:tgtEl>
                                          <p:spTgt spid="637991"/>
                                        </p:tgtEl>
                                        <p:attrNameLst>
                                          <p:attrName>fill.type</p:attrName>
                                        </p:attrNameLst>
                                      </p:cBhvr>
                                      <p:to>
                                        <p:strVal val="solid"/>
                                      </p:to>
                                    </p:set>
                                    <p:set>
                                      <p:cBhvr>
                                        <p:cTn id="9" dur="250" autoRev="1" fill="hold"/>
                                        <p:tgtEl>
                                          <p:spTgt spid="637991"/>
                                        </p:tgtEl>
                                        <p:attrNameLst>
                                          <p:attrName>fill.on</p:attrName>
                                        </p:attrNameLst>
                                      </p:cBhvr>
                                      <p:to>
                                        <p:strVal val="true"/>
                                      </p:to>
                                    </p:set>
                                  </p:childTnLst>
                                </p:cTn>
                              </p:par>
                              <p:par>
                                <p:cTn id="10" presetID="35" presetClass="emph" presetSubtype="0" repeatCount="5000" fill="hold" nodeType="withEffect">
                                  <p:stCondLst>
                                    <p:cond delay="0"/>
                                  </p:stCondLst>
                                  <p:childTnLst>
                                    <p:anim calcmode="discrete" valueType="str">
                                      <p:cBhvr>
                                        <p:cTn id="11" dur="500" fill="hold"/>
                                        <p:tgtEl>
                                          <p:spTgt spid="7"/>
                                        </p:tgtEl>
                                        <p:attrNameLst>
                                          <p:attrName>style.visibility</p:attrName>
                                        </p:attrNameLst>
                                      </p:cBhvr>
                                      <p:tavLst>
                                        <p:tav tm="0">
                                          <p:val>
                                            <p:strVal val="hidden"/>
                                          </p:val>
                                        </p:tav>
                                        <p:tav tm="50000">
                                          <p:val>
                                            <p:strVal val="visible"/>
                                          </p:val>
                                        </p:tav>
                                      </p:tavLst>
                                    </p:anim>
                                  </p:childTnLst>
                                </p:cTn>
                              </p:par>
                              <p:par>
                                <p:cTn id="12" presetID="0" presetClass="path" presetSubtype="0" accel="50000" decel="50000" fill="hold" nodeType="withEffect">
                                  <p:stCondLst>
                                    <p:cond delay="0"/>
                                  </p:stCondLst>
                                  <p:childTnLst>
                                    <p:animMotion origin="layout" path="M 5.55556E-7 4.07407E-6 L 0.0625 4.07407E-6 " pathEditMode="relative" ptsTypes="AA">
                                      <p:cBhvr>
                                        <p:cTn id="13" dur="2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799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endParaRPr lang="en-US"/>
          </a:p>
        </p:txBody>
      </p:sp>
      <p:pic>
        <p:nvPicPr>
          <p:cNvPr id="5" name="Picture 3" descr="hawkeye-infinia_blk"/>
          <p:cNvPicPr>
            <a:picLocks noChangeAspect="1" noChangeArrowheads="1"/>
          </p:cNvPicPr>
          <p:nvPr/>
        </p:nvPicPr>
        <p:blipFill>
          <a:blip r:embed="rId3" cstate="print"/>
          <a:srcRect/>
          <a:stretch>
            <a:fillRect/>
          </a:stretch>
        </p:blipFill>
        <p:spPr bwMode="auto">
          <a:xfrm>
            <a:off x="7478713" y="1914526"/>
            <a:ext cx="2932112" cy="3863975"/>
          </a:xfrm>
          <a:prstGeom prst="rect">
            <a:avLst/>
          </a:prstGeom>
          <a:noFill/>
          <a:ln w="9525">
            <a:noFill/>
            <a:miter lim="800000"/>
            <a:headEnd/>
            <a:tailEnd/>
          </a:ln>
        </p:spPr>
      </p:pic>
      <p:grpSp>
        <p:nvGrpSpPr>
          <p:cNvPr id="2" name="Group 4"/>
          <p:cNvGrpSpPr>
            <a:grpSpLocks/>
          </p:cNvGrpSpPr>
          <p:nvPr/>
        </p:nvGrpSpPr>
        <p:grpSpPr bwMode="auto">
          <a:xfrm rot="16155205">
            <a:off x="8327232" y="4007645"/>
            <a:ext cx="1114425" cy="455612"/>
            <a:chOff x="4224" y="2208"/>
            <a:chExt cx="1056" cy="384"/>
          </a:xfrm>
        </p:grpSpPr>
        <p:sp>
          <p:nvSpPr>
            <p:cNvPr id="7" name="Line 5"/>
            <p:cNvSpPr>
              <a:spLocks noChangeShapeType="1"/>
            </p:cNvSpPr>
            <p:nvPr/>
          </p:nvSpPr>
          <p:spPr bwMode="auto">
            <a:xfrm>
              <a:off x="4224" y="2256"/>
              <a:ext cx="1056" cy="240"/>
            </a:xfrm>
            <a:prstGeom prst="line">
              <a:avLst/>
            </a:prstGeom>
            <a:noFill/>
            <a:ln w="28575">
              <a:solidFill>
                <a:srgbClr val="00FF00"/>
              </a:solidFill>
              <a:round/>
              <a:headEnd type="triangle" w="med" len="med"/>
              <a:tailEnd type="triangle" w="med" len="med"/>
            </a:ln>
          </p:spPr>
          <p:txBody>
            <a:bodyPr wrap="none" anchor="ctr"/>
            <a:lstStyle/>
            <a:p>
              <a:endParaRPr lang="en-US"/>
            </a:p>
          </p:txBody>
        </p:sp>
        <p:sp>
          <p:nvSpPr>
            <p:cNvPr id="8" name="Line 6"/>
            <p:cNvSpPr>
              <a:spLocks noChangeShapeType="1"/>
            </p:cNvSpPr>
            <p:nvPr/>
          </p:nvSpPr>
          <p:spPr bwMode="auto">
            <a:xfrm flipV="1">
              <a:off x="4272" y="2208"/>
              <a:ext cx="1008" cy="384"/>
            </a:xfrm>
            <a:prstGeom prst="line">
              <a:avLst/>
            </a:prstGeom>
            <a:noFill/>
            <a:ln w="28575">
              <a:solidFill>
                <a:srgbClr val="00FF00"/>
              </a:solidFill>
              <a:round/>
              <a:headEnd type="triangle" w="med" len="med"/>
              <a:tailEnd type="triangle" w="med" len="med"/>
            </a:ln>
          </p:spPr>
          <p:txBody>
            <a:bodyPr wrap="none" anchor="ctr"/>
            <a:lstStyle/>
            <a:p>
              <a:endParaRPr lang="en-US"/>
            </a:p>
          </p:txBody>
        </p:sp>
      </p:grpSp>
      <p:pic>
        <p:nvPicPr>
          <p:cNvPr id="9" name="Picture 7" descr="head3"/>
          <p:cNvPicPr>
            <a:picLocks noChangeAspect="1" noChangeArrowheads="1"/>
          </p:cNvPicPr>
          <p:nvPr/>
        </p:nvPicPr>
        <p:blipFill>
          <a:blip r:embed="rId4" cstate="print"/>
          <a:srcRect/>
          <a:stretch>
            <a:fillRect/>
          </a:stretch>
        </p:blipFill>
        <p:spPr bwMode="auto">
          <a:xfrm>
            <a:off x="8528050" y="4086225"/>
            <a:ext cx="685800" cy="342900"/>
          </a:xfrm>
          <a:prstGeom prst="rect">
            <a:avLst/>
          </a:prstGeom>
          <a:noFill/>
          <a:ln w="9525">
            <a:noFill/>
            <a:miter lim="800000"/>
            <a:headEnd/>
            <a:tailEnd/>
          </a:ln>
        </p:spPr>
      </p:pic>
      <p:grpSp>
        <p:nvGrpSpPr>
          <p:cNvPr id="4" name="Group 8"/>
          <p:cNvGrpSpPr>
            <a:grpSpLocks/>
          </p:cNvGrpSpPr>
          <p:nvPr/>
        </p:nvGrpSpPr>
        <p:grpSpPr bwMode="auto">
          <a:xfrm>
            <a:off x="8062913" y="3759201"/>
            <a:ext cx="1962150" cy="962025"/>
            <a:chOff x="3417" y="3162"/>
            <a:chExt cx="1236" cy="606"/>
          </a:xfrm>
        </p:grpSpPr>
        <p:sp>
          <p:nvSpPr>
            <p:cNvPr id="11" name="AutoShape 9"/>
            <p:cNvSpPr>
              <a:spLocks noChangeArrowheads="1"/>
            </p:cNvSpPr>
            <p:nvPr/>
          </p:nvSpPr>
          <p:spPr bwMode="auto">
            <a:xfrm rot="5300466">
              <a:off x="3732" y="2847"/>
              <a:ext cx="606" cy="1236"/>
            </a:xfrm>
            <a:prstGeom prst="triangle">
              <a:avLst>
                <a:gd name="adj" fmla="val 50000"/>
              </a:avLst>
            </a:prstGeom>
            <a:solidFill>
              <a:srgbClr val="FFFF66">
                <a:alpha val="50195"/>
              </a:srgbClr>
            </a:solidFill>
            <a:ln w="9525">
              <a:solidFill>
                <a:srgbClr val="FFD939"/>
              </a:solidFill>
              <a:miter lim="800000"/>
              <a:headEnd/>
              <a:tailEnd/>
            </a:ln>
          </p:spPr>
          <p:txBody>
            <a:bodyPr wrap="none" anchor="ctr"/>
            <a:lstStyle/>
            <a:p>
              <a:endParaRPr lang="en-US"/>
            </a:p>
          </p:txBody>
        </p:sp>
        <p:grpSp>
          <p:nvGrpSpPr>
            <p:cNvPr id="6" name="Group 10"/>
            <p:cNvGrpSpPr>
              <a:grpSpLocks/>
            </p:cNvGrpSpPr>
            <p:nvPr/>
          </p:nvGrpSpPr>
          <p:grpSpPr bwMode="auto">
            <a:xfrm rot="5300466">
              <a:off x="3715" y="2996"/>
              <a:ext cx="544" cy="965"/>
              <a:chOff x="1816" y="1937"/>
              <a:chExt cx="544" cy="1008"/>
            </a:xfrm>
          </p:grpSpPr>
          <p:sp>
            <p:nvSpPr>
              <p:cNvPr id="13" name="Line 11"/>
              <p:cNvSpPr>
                <a:spLocks noChangeShapeType="1"/>
              </p:cNvSpPr>
              <p:nvPr/>
            </p:nvSpPr>
            <p:spPr bwMode="auto">
              <a:xfrm>
                <a:off x="2156" y="1945"/>
                <a:ext cx="204" cy="929"/>
              </a:xfrm>
              <a:prstGeom prst="line">
                <a:avLst/>
              </a:prstGeom>
              <a:noFill/>
              <a:ln w="28575">
                <a:solidFill>
                  <a:srgbClr val="FFD939"/>
                </a:solidFill>
                <a:round/>
                <a:headEnd/>
                <a:tailEnd type="triangle" w="med" len="med"/>
              </a:ln>
            </p:spPr>
            <p:txBody>
              <a:bodyPr wrap="none" anchor="ctr"/>
              <a:lstStyle/>
              <a:p>
                <a:endParaRPr lang="en-US"/>
              </a:p>
            </p:txBody>
          </p:sp>
          <p:sp>
            <p:nvSpPr>
              <p:cNvPr id="14" name="Line 12"/>
              <p:cNvSpPr>
                <a:spLocks noChangeShapeType="1"/>
              </p:cNvSpPr>
              <p:nvPr/>
            </p:nvSpPr>
            <p:spPr bwMode="auto">
              <a:xfrm>
                <a:off x="2080" y="1941"/>
                <a:ext cx="0" cy="1004"/>
              </a:xfrm>
              <a:prstGeom prst="line">
                <a:avLst/>
              </a:prstGeom>
              <a:noFill/>
              <a:ln w="28575">
                <a:solidFill>
                  <a:srgbClr val="FFD939"/>
                </a:solidFill>
                <a:round/>
                <a:headEnd/>
                <a:tailEnd type="triangle" w="med" len="med"/>
              </a:ln>
            </p:spPr>
            <p:txBody>
              <a:bodyPr wrap="none" anchor="ctr"/>
              <a:lstStyle/>
              <a:p>
                <a:endParaRPr lang="en-US"/>
              </a:p>
            </p:txBody>
          </p:sp>
          <p:sp>
            <p:nvSpPr>
              <p:cNvPr id="15" name="Line 13"/>
              <p:cNvSpPr>
                <a:spLocks noChangeShapeType="1"/>
              </p:cNvSpPr>
              <p:nvPr/>
            </p:nvSpPr>
            <p:spPr bwMode="auto">
              <a:xfrm flipH="1">
                <a:off x="1816" y="1937"/>
                <a:ext cx="204" cy="932"/>
              </a:xfrm>
              <a:prstGeom prst="line">
                <a:avLst/>
              </a:prstGeom>
              <a:noFill/>
              <a:ln w="28575">
                <a:solidFill>
                  <a:srgbClr val="FFD939"/>
                </a:solidFill>
                <a:round/>
                <a:headEnd/>
                <a:tailEnd type="triangle" w="med" len="med"/>
              </a:ln>
            </p:spPr>
            <p:txBody>
              <a:bodyPr wrap="none" anchor="ctr"/>
              <a:lstStyle/>
              <a:p>
                <a:endParaRPr lang="en-US"/>
              </a:p>
            </p:txBody>
          </p:sp>
          <p:sp>
            <p:nvSpPr>
              <p:cNvPr id="16" name="Line 14"/>
              <p:cNvSpPr>
                <a:spLocks noChangeShapeType="1"/>
              </p:cNvSpPr>
              <p:nvPr/>
            </p:nvSpPr>
            <p:spPr bwMode="auto">
              <a:xfrm>
                <a:off x="2123" y="1941"/>
                <a:ext cx="102" cy="971"/>
              </a:xfrm>
              <a:prstGeom prst="line">
                <a:avLst/>
              </a:prstGeom>
              <a:noFill/>
              <a:ln w="28575">
                <a:solidFill>
                  <a:srgbClr val="FFD939"/>
                </a:solidFill>
                <a:round/>
                <a:headEnd/>
                <a:tailEnd type="triangle" w="med" len="med"/>
              </a:ln>
            </p:spPr>
            <p:txBody>
              <a:bodyPr wrap="none" anchor="ctr"/>
              <a:lstStyle/>
              <a:p>
                <a:endParaRPr lang="en-US"/>
              </a:p>
            </p:txBody>
          </p:sp>
          <p:sp>
            <p:nvSpPr>
              <p:cNvPr id="17" name="Line 15"/>
              <p:cNvSpPr>
                <a:spLocks noChangeShapeType="1"/>
              </p:cNvSpPr>
              <p:nvPr/>
            </p:nvSpPr>
            <p:spPr bwMode="auto">
              <a:xfrm flipH="1">
                <a:off x="1933" y="1941"/>
                <a:ext cx="118" cy="971"/>
              </a:xfrm>
              <a:prstGeom prst="line">
                <a:avLst/>
              </a:prstGeom>
              <a:noFill/>
              <a:ln w="28575">
                <a:solidFill>
                  <a:srgbClr val="FFD939"/>
                </a:solidFill>
                <a:round/>
                <a:headEnd/>
                <a:tailEnd type="triangle" w="med" len="med"/>
              </a:ln>
            </p:spPr>
            <p:txBody>
              <a:bodyPr wrap="none" anchor="ctr"/>
              <a:lstStyle/>
              <a:p>
                <a:endParaRPr lang="en-US"/>
              </a:p>
            </p:txBody>
          </p:sp>
        </p:grpSp>
      </p:grpSp>
      <p:sp>
        <p:nvSpPr>
          <p:cNvPr id="18" name="Line 16"/>
          <p:cNvSpPr>
            <a:spLocks noChangeShapeType="1"/>
          </p:cNvSpPr>
          <p:nvPr/>
        </p:nvSpPr>
        <p:spPr bwMode="auto">
          <a:xfrm rot="15577397" flipV="1">
            <a:off x="7110413" y="2478088"/>
            <a:ext cx="1187450" cy="1343025"/>
          </a:xfrm>
          <a:prstGeom prst="line">
            <a:avLst/>
          </a:prstGeom>
          <a:noFill/>
          <a:ln w="38100">
            <a:solidFill>
              <a:srgbClr val="00FF00"/>
            </a:solidFill>
            <a:round/>
            <a:headEnd/>
            <a:tailEnd type="triangle" w="med" len="med"/>
          </a:ln>
        </p:spPr>
        <p:txBody>
          <a:bodyPr>
            <a:spAutoFit/>
          </a:bodyPr>
          <a:lstStyle/>
          <a:p>
            <a:endParaRPr lang="en-US"/>
          </a:p>
        </p:txBody>
      </p:sp>
      <p:sp>
        <p:nvSpPr>
          <p:cNvPr id="19" name="Line 17"/>
          <p:cNvSpPr>
            <a:spLocks noChangeShapeType="1"/>
          </p:cNvSpPr>
          <p:nvPr/>
        </p:nvSpPr>
        <p:spPr bwMode="auto">
          <a:xfrm rot="12376544" flipV="1">
            <a:off x="7077075" y="4241800"/>
            <a:ext cx="622300" cy="863600"/>
          </a:xfrm>
          <a:prstGeom prst="line">
            <a:avLst/>
          </a:prstGeom>
          <a:noFill/>
          <a:ln w="38100">
            <a:solidFill>
              <a:srgbClr val="FFCC00"/>
            </a:solidFill>
            <a:round/>
            <a:headEnd/>
            <a:tailEnd type="triangle" w="med" len="med"/>
          </a:ln>
        </p:spPr>
        <p:txBody>
          <a:bodyPr>
            <a:spAutoFit/>
          </a:bodyPr>
          <a:lstStyle/>
          <a:p>
            <a:endParaRPr lang="en-US"/>
          </a:p>
        </p:txBody>
      </p:sp>
      <p:sp>
        <p:nvSpPr>
          <p:cNvPr id="20" name="Line 18"/>
          <p:cNvSpPr>
            <a:spLocks noChangeShapeType="1"/>
          </p:cNvSpPr>
          <p:nvPr/>
        </p:nvSpPr>
        <p:spPr bwMode="auto">
          <a:xfrm rot="16344613" flipV="1">
            <a:off x="3963988" y="3651250"/>
            <a:ext cx="863600" cy="1365250"/>
          </a:xfrm>
          <a:prstGeom prst="line">
            <a:avLst/>
          </a:prstGeom>
          <a:noFill/>
          <a:ln w="38100">
            <a:solidFill>
              <a:srgbClr val="FF0000"/>
            </a:solidFill>
            <a:round/>
            <a:headEnd/>
            <a:tailEnd type="triangle" w="med" len="med"/>
          </a:ln>
        </p:spPr>
        <p:txBody>
          <a:bodyPr>
            <a:spAutoFit/>
          </a:bodyPr>
          <a:lstStyle/>
          <a:p>
            <a:endParaRPr lang="en-US"/>
          </a:p>
        </p:txBody>
      </p:sp>
      <p:sp>
        <p:nvSpPr>
          <p:cNvPr id="21" name="Line 19"/>
          <p:cNvSpPr>
            <a:spLocks noChangeShapeType="1"/>
          </p:cNvSpPr>
          <p:nvPr/>
        </p:nvSpPr>
        <p:spPr bwMode="auto">
          <a:xfrm rot="10750282" flipV="1">
            <a:off x="3721100" y="2751139"/>
            <a:ext cx="1366838" cy="866775"/>
          </a:xfrm>
          <a:prstGeom prst="line">
            <a:avLst/>
          </a:prstGeom>
          <a:noFill/>
          <a:ln w="38100">
            <a:solidFill>
              <a:srgbClr val="FF0000"/>
            </a:solidFill>
            <a:round/>
            <a:headEnd/>
            <a:tailEnd type="triangle" w="med" len="med"/>
          </a:ln>
        </p:spPr>
        <p:txBody>
          <a:bodyPr>
            <a:spAutoFit/>
          </a:bodyPr>
          <a:lstStyle/>
          <a:p>
            <a:endParaRPr lang="en-US"/>
          </a:p>
        </p:txBody>
      </p:sp>
      <p:graphicFrame>
        <p:nvGraphicFramePr>
          <p:cNvPr id="22" name="Object 21"/>
          <p:cNvGraphicFramePr>
            <a:graphicFrameLocks noChangeAspect="1"/>
          </p:cNvGraphicFramePr>
          <p:nvPr/>
        </p:nvGraphicFramePr>
        <p:xfrm>
          <a:off x="1992313" y="3070225"/>
          <a:ext cx="1312862" cy="1354138"/>
        </p:xfrm>
        <a:graphic>
          <a:graphicData uri="http://schemas.openxmlformats.org/presentationml/2006/ole">
            <mc:AlternateContent xmlns:mc="http://schemas.openxmlformats.org/markup-compatibility/2006">
              <mc:Choice xmlns:v="urn:schemas-microsoft-com:vml" Requires="v">
                <p:oleObj spid="_x0000_s120858" name="PhotoHouse" r:id="rId5" imgW="2146136" imgH="2306962" progId="">
                  <p:embed/>
                </p:oleObj>
              </mc:Choice>
              <mc:Fallback>
                <p:oleObj name="PhotoHouse" r:id="rId5" imgW="2146136" imgH="2306962" progId="">
                  <p:embed/>
                  <p:pic>
                    <p:nvPicPr>
                      <p:cNvPr id="0" name="Picture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92313" y="3070225"/>
                        <a:ext cx="1312862" cy="135413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3" name="Object 22"/>
          <p:cNvGraphicFramePr>
            <a:graphicFrameLocks noChangeAspect="1"/>
          </p:cNvGraphicFramePr>
          <p:nvPr/>
        </p:nvGraphicFramePr>
        <p:xfrm>
          <a:off x="5459414" y="4581525"/>
          <a:ext cx="1284287" cy="1354138"/>
        </p:xfrm>
        <a:graphic>
          <a:graphicData uri="http://schemas.openxmlformats.org/presentationml/2006/ole">
            <mc:AlternateContent xmlns:mc="http://schemas.openxmlformats.org/markup-compatibility/2006">
              <mc:Choice xmlns:v="urn:schemas-microsoft-com:vml" Requires="v">
                <p:oleObj spid="_x0000_s120859" name="PhotoHouse" r:id="rId7" imgW="2193616" imgH="2250594" progId="">
                  <p:embed/>
                </p:oleObj>
              </mc:Choice>
              <mc:Fallback>
                <p:oleObj name="PhotoHouse" r:id="rId7" imgW="2193616" imgH="2250594" progId="">
                  <p:embed/>
                  <p:pic>
                    <p:nvPicPr>
                      <p:cNvPr id="0" name="Picture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59414" y="4581525"/>
                        <a:ext cx="1284287" cy="1354138"/>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 name="Object 23"/>
          <p:cNvGraphicFramePr>
            <a:graphicFrameLocks noChangeAspect="1"/>
          </p:cNvGraphicFramePr>
          <p:nvPr/>
        </p:nvGraphicFramePr>
        <p:xfrm>
          <a:off x="5349875" y="2005013"/>
          <a:ext cx="1265238" cy="1352550"/>
        </p:xfrm>
        <a:graphic>
          <a:graphicData uri="http://schemas.openxmlformats.org/presentationml/2006/ole">
            <mc:AlternateContent xmlns:mc="http://schemas.openxmlformats.org/markup-compatibility/2006">
              <mc:Choice xmlns:v="urn:schemas-microsoft-com:vml" Requires="v">
                <p:oleObj spid="_x0000_s120860" name="PhotoHouse" r:id="rId9" imgW="1785281" imgH="1699367" progId="">
                  <p:embed/>
                </p:oleObj>
              </mc:Choice>
              <mc:Fallback>
                <p:oleObj name="PhotoHouse" r:id="rId9" imgW="1785281" imgH="1699367" progId="">
                  <p:embed/>
                  <p:pic>
                    <p:nvPicPr>
                      <p:cNvPr id="0" name="Picture 25"/>
                      <p:cNvPicPr>
                        <a:picLocks noChangeAspect="1" noChangeArrowheads="1"/>
                      </p:cNvPicPr>
                      <p:nvPr/>
                    </p:nvPicPr>
                    <p:blipFill>
                      <a:blip r:embed="rId10">
                        <a:lum bright="-18000" contrast="18000"/>
                        <a:extLst>
                          <a:ext uri="{28A0092B-C50C-407E-A947-70E740481C1C}">
                            <a14:useLocalDpi xmlns:a14="http://schemas.microsoft.com/office/drawing/2010/main" val="0"/>
                          </a:ext>
                        </a:extLst>
                      </a:blip>
                      <a:srcRect/>
                      <a:stretch>
                        <a:fillRect/>
                      </a:stretch>
                    </p:blipFill>
                    <p:spPr bwMode="auto">
                      <a:xfrm>
                        <a:off x="5349875" y="2005013"/>
                        <a:ext cx="1265238" cy="1352550"/>
                      </a:xfrm>
                      <a:prstGeom prst="rect">
                        <a:avLst/>
                      </a:prstGeom>
                      <a:noFill/>
                      <a:ln w="38100">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1172585712"/>
      </p:ext>
    </p:extLst>
  </p:cSld>
  <p:clrMapOvr>
    <a:masterClrMapping/>
  </p:clrMapOvr>
  <mc:AlternateContent xmlns:mc="http://schemas.openxmlformats.org/markup-compatibility/2006" xmlns:p14="http://schemas.microsoft.com/office/powerpoint/2010/main">
    <mc:Choice Requires="p14">
      <p:transition spd="slow" p14:dur="2000" advTm="24155"/>
    </mc:Choice>
    <mc:Fallback xmlns="">
      <p:transition spd="slow" advTm="241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1000"/>
                            </p:stCondLst>
                            <p:childTnLst>
                              <p:par>
                                <p:cTn id="8" presetID="22" presetClass="entr" presetSubtype="2" fill="hold" grpId="0"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right)">
                                      <p:cBhvr>
                                        <p:cTn id="10" dur="500"/>
                                        <p:tgtEl>
                                          <p:spTgt spid="18"/>
                                        </p:tgtEl>
                                      </p:cBhvr>
                                    </p:animEffect>
                                  </p:childTnLst>
                                </p:cTn>
                              </p:par>
                            </p:childTnLst>
                          </p:cTn>
                        </p:par>
                        <p:par>
                          <p:cTn id="11" fill="hold">
                            <p:stCondLst>
                              <p:cond delay="1500"/>
                            </p:stCondLst>
                            <p:childTnLst>
                              <p:par>
                                <p:cTn id="12" presetID="22" presetClass="entr" presetSubtype="2" fill="hold" nodeType="after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par>
                          <p:cTn id="15" fill="hold">
                            <p:stCondLst>
                              <p:cond delay="2500"/>
                            </p:stCondLst>
                            <p:childTnLst>
                              <p:par>
                                <p:cTn id="16" presetID="22" presetClass="entr" presetSubtype="2"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right)">
                                      <p:cBhvr>
                                        <p:cTn id="18" dur="500"/>
                                        <p:tgtEl>
                                          <p:spTgt spid="19"/>
                                        </p:tgtEl>
                                      </p:cBhvr>
                                    </p:animEffect>
                                  </p:childTnLst>
                                </p:cTn>
                              </p:par>
                            </p:childTnLst>
                          </p:cTn>
                        </p:par>
                        <p:par>
                          <p:cTn id="19" fill="hold">
                            <p:stCondLst>
                              <p:cond delay="3000"/>
                            </p:stCondLst>
                            <p:childTnLst>
                              <p:par>
                                <p:cTn id="20" presetID="22" presetClass="entr" presetSubtype="4" fill="hold" grpId="0" nodeType="after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right)">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216275" y="1844676"/>
            <a:ext cx="6699250" cy="3173413"/>
            <a:chOff x="1066" y="1162"/>
            <a:chExt cx="4220" cy="1999"/>
          </a:xfrm>
        </p:grpSpPr>
        <p:grpSp>
          <p:nvGrpSpPr>
            <p:cNvPr id="3" name="Group 3"/>
            <p:cNvGrpSpPr>
              <a:grpSpLocks/>
            </p:cNvGrpSpPr>
            <p:nvPr/>
          </p:nvGrpSpPr>
          <p:grpSpPr bwMode="auto">
            <a:xfrm>
              <a:off x="1345" y="1253"/>
              <a:ext cx="1152" cy="1461"/>
              <a:chOff x="1344" y="1239"/>
              <a:chExt cx="1152" cy="1461"/>
            </a:xfrm>
          </p:grpSpPr>
          <p:pic>
            <p:nvPicPr>
              <p:cNvPr id="24591" name="Picture 4" descr="Medium_Sideview"/>
              <p:cNvPicPr>
                <a:picLocks noChangeAspect="1" noChangeArrowheads="1"/>
              </p:cNvPicPr>
              <p:nvPr/>
            </p:nvPicPr>
            <p:blipFill>
              <a:blip r:embed="rId4" cstate="print"/>
              <a:srcRect l="41463"/>
              <a:stretch>
                <a:fillRect/>
              </a:stretch>
            </p:blipFill>
            <p:spPr bwMode="auto">
              <a:xfrm>
                <a:off x="1344" y="1239"/>
                <a:ext cx="1152" cy="1461"/>
              </a:xfrm>
              <a:prstGeom prst="rect">
                <a:avLst/>
              </a:prstGeom>
              <a:noFill/>
              <a:ln w="9525">
                <a:noFill/>
                <a:miter lim="800000"/>
                <a:headEnd/>
                <a:tailEnd/>
              </a:ln>
            </p:spPr>
          </p:pic>
          <p:sp>
            <p:nvSpPr>
              <p:cNvPr id="24592" name="Line 5"/>
              <p:cNvSpPr>
                <a:spLocks noChangeShapeType="1"/>
              </p:cNvSpPr>
              <p:nvPr/>
            </p:nvSpPr>
            <p:spPr bwMode="auto">
              <a:xfrm>
                <a:off x="1356" y="1872"/>
                <a:ext cx="288" cy="0"/>
              </a:xfrm>
              <a:prstGeom prst="line">
                <a:avLst/>
              </a:prstGeom>
              <a:noFill/>
              <a:ln w="9525">
                <a:solidFill>
                  <a:srgbClr val="FF0000"/>
                </a:solidFill>
                <a:round/>
                <a:headEnd type="triangle" w="med" len="med"/>
                <a:tailEnd type="triangle" w="med" len="med"/>
              </a:ln>
            </p:spPr>
            <p:txBody>
              <a:bodyPr lIns="0" tIns="0" rIns="0" bIns="0"/>
              <a:lstStyle/>
              <a:p>
                <a:endParaRPr lang="en-US">
                  <a:solidFill>
                    <a:schemeClr val="tx1"/>
                  </a:solidFill>
                </a:endParaRPr>
              </a:p>
            </p:txBody>
          </p:sp>
          <p:sp>
            <p:nvSpPr>
              <p:cNvPr id="24593" name="Text Box 6"/>
              <p:cNvSpPr txBox="1">
                <a:spLocks noChangeArrowheads="1"/>
              </p:cNvSpPr>
              <p:nvPr/>
            </p:nvSpPr>
            <p:spPr bwMode="auto">
              <a:xfrm>
                <a:off x="1380" y="1758"/>
                <a:ext cx="269" cy="97"/>
              </a:xfrm>
              <a:prstGeom prst="rect">
                <a:avLst/>
              </a:prstGeom>
              <a:noFill/>
              <a:ln w="9525">
                <a:noFill/>
                <a:miter lim="800000"/>
                <a:headEnd/>
                <a:tailEnd/>
              </a:ln>
            </p:spPr>
            <p:txBody>
              <a:bodyPr wrap="none" lIns="0" tIns="0" rIns="0" bIns="0">
                <a:spAutoFit/>
              </a:bodyPr>
              <a:lstStyle/>
              <a:p>
                <a:r>
                  <a:rPr lang="en-US" sz="1000" b="1" dirty="0"/>
                  <a:t>SPECT</a:t>
                </a:r>
              </a:p>
            </p:txBody>
          </p:sp>
        </p:grpSp>
        <p:pic>
          <p:nvPicPr>
            <p:cNvPr id="24589" name="Picture 7" descr="SPECTCT_FUSION_MIBG_METS_REINOUT_1"/>
            <p:cNvPicPr>
              <a:picLocks noChangeAspect="1" noChangeArrowheads="1"/>
            </p:cNvPicPr>
            <p:nvPr/>
          </p:nvPicPr>
          <p:blipFill>
            <a:blip r:embed="rId5" cstate="print"/>
            <a:srcRect/>
            <a:stretch>
              <a:fillRect/>
            </a:stretch>
          </p:blipFill>
          <p:spPr bwMode="auto">
            <a:xfrm>
              <a:off x="3606" y="1162"/>
              <a:ext cx="1680" cy="1680"/>
            </a:xfrm>
            <a:prstGeom prst="rect">
              <a:avLst/>
            </a:prstGeom>
            <a:noFill/>
            <a:ln w="9525">
              <a:noFill/>
              <a:miter lim="800000"/>
              <a:headEnd/>
              <a:tailEnd/>
            </a:ln>
          </p:spPr>
        </p:pic>
        <p:sp>
          <p:nvSpPr>
            <p:cNvPr id="24590" name="Rectangle 8"/>
            <p:cNvSpPr>
              <a:spLocks noChangeArrowheads="1"/>
            </p:cNvSpPr>
            <p:nvPr/>
          </p:nvSpPr>
          <p:spPr bwMode="auto">
            <a:xfrm>
              <a:off x="1066" y="2987"/>
              <a:ext cx="2880" cy="174"/>
            </a:xfrm>
            <a:prstGeom prst="rect">
              <a:avLst/>
            </a:prstGeom>
            <a:noFill/>
            <a:ln w="9525">
              <a:noFill/>
              <a:miter lim="800000"/>
              <a:headEnd/>
              <a:tailEnd/>
            </a:ln>
          </p:spPr>
          <p:txBody>
            <a:bodyPr lIns="0" tIns="0" rIns="0" bIns="0">
              <a:spAutoFit/>
            </a:bodyPr>
            <a:lstStyle/>
            <a:p>
              <a:pPr algn="ctr">
                <a:buNone/>
              </a:pPr>
              <a:r>
                <a:rPr lang="sr-Latn-RS" b="1" dirty="0" err="1" smtClean="0">
                  <a:solidFill>
                    <a:schemeClr val="tx1"/>
                  </a:solidFill>
                </a:rPr>
                <a:t>Finctional</a:t>
              </a:r>
              <a:r>
                <a:rPr lang="sr-Latn-RS" b="1" dirty="0" smtClean="0">
                  <a:solidFill>
                    <a:schemeClr val="tx1"/>
                  </a:solidFill>
                </a:rPr>
                <a:t> </a:t>
              </a:r>
              <a:r>
                <a:rPr lang="sr-Latn-RS" b="1" dirty="0" err="1" smtClean="0">
                  <a:solidFill>
                    <a:schemeClr val="tx1"/>
                  </a:solidFill>
                </a:rPr>
                <a:t>imaging</a:t>
              </a:r>
              <a:r>
                <a:rPr lang="sr-Latn-RS" b="1" dirty="0" smtClean="0">
                  <a:solidFill>
                    <a:schemeClr val="tx1"/>
                  </a:solidFill>
                </a:rPr>
                <a:t> </a:t>
              </a:r>
              <a:r>
                <a:rPr lang="en-US" dirty="0" smtClean="0">
                  <a:solidFill>
                    <a:schemeClr val="tx1"/>
                  </a:solidFill>
                </a:rPr>
                <a:t>SPECT</a:t>
              </a:r>
              <a:r>
                <a:rPr lang="sr-Latn-RS" dirty="0" smtClean="0">
                  <a:solidFill>
                    <a:schemeClr val="tx1"/>
                  </a:solidFill>
                </a:rPr>
                <a:t>/PET</a:t>
              </a:r>
              <a:endParaRPr lang="en-US" dirty="0">
                <a:solidFill>
                  <a:schemeClr val="tx1"/>
                </a:solidFill>
              </a:endParaRPr>
            </a:p>
          </p:txBody>
        </p:sp>
      </p:grpSp>
      <p:grpSp>
        <p:nvGrpSpPr>
          <p:cNvPr id="4" name="Group 9"/>
          <p:cNvGrpSpPr>
            <a:grpSpLocks/>
          </p:cNvGrpSpPr>
          <p:nvPr/>
        </p:nvGrpSpPr>
        <p:grpSpPr bwMode="auto">
          <a:xfrm>
            <a:off x="1919289" y="1844676"/>
            <a:ext cx="7996237" cy="3948113"/>
            <a:chOff x="249" y="1162"/>
            <a:chExt cx="5037" cy="2487"/>
          </a:xfrm>
        </p:grpSpPr>
        <p:pic>
          <p:nvPicPr>
            <p:cNvPr id="24582" name="Picture 10" descr="SPECTCT_FUSION_MIBG_METS_REINOUT_1"/>
            <p:cNvPicPr>
              <a:picLocks noChangeAspect="1" noChangeArrowheads="1"/>
            </p:cNvPicPr>
            <p:nvPr/>
          </p:nvPicPr>
          <p:blipFill>
            <a:blip r:embed="rId6" cstate="print"/>
            <a:srcRect/>
            <a:stretch>
              <a:fillRect/>
            </a:stretch>
          </p:blipFill>
          <p:spPr bwMode="auto">
            <a:xfrm>
              <a:off x="3606" y="1162"/>
              <a:ext cx="1680" cy="1680"/>
            </a:xfrm>
            <a:prstGeom prst="rect">
              <a:avLst/>
            </a:prstGeom>
            <a:noFill/>
            <a:ln w="9525">
              <a:noFill/>
              <a:miter lim="800000"/>
              <a:headEnd/>
              <a:tailEnd/>
            </a:ln>
          </p:spPr>
        </p:pic>
        <p:pic>
          <p:nvPicPr>
            <p:cNvPr id="24583" name="Picture 11" descr="Medium_Sideview"/>
            <p:cNvPicPr>
              <a:picLocks noChangeAspect="1" noChangeArrowheads="1"/>
            </p:cNvPicPr>
            <p:nvPr/>
          </p:nvPicPr>
          <p:blipFill>
            <a:blip r:embed="rId4" cstate="print"/>
            <a:srcRect r="58537"/>
            <a:stretch>
              <a:fillRect/>
            </a:stretch>
          </p:blipFill>
          <p:spPr bwMode="auto">
            <a:xfrm>
              <a:off x="249" y="1253"/>
              <a:ext cx="1088" cy="1461"/>
            </a:xfrm>
            <a:prstGeom prst="rect">
              <a:avLst/>
            </a:prstGeom>
            <a:noFill/>
            <a:ln w="9525">
              <a:noFill/>
              <a:miter lim="800000"/>
              <a:headEnd/>
              <a:tailEnd/>
            </a:ln>
          </p:spPr>
        </p:pic>
        <p:grpSp>
          <p:nvGrpSpPr>
            <p:cNvPr id="5" name="Group 12"/>
            <p:cNvGrpSpPr>
              <a:grpSpLocks/>
            </p:cNvGrpSpPr>
            <p:nvPr/>
          </p:nvGrpSpPr>
          <p:grpSpPr bwMode="auto">
            <a:xfrm>
              <a:off x="975" y="1752"/>
              <a:ext cx="379" cy="136"/>
              <a:chOff x="1066" y="1597"/>
              <a:chExt cx="288" cy="291"/>
            </a:xfrm>
          </p:grpSpPr>
          <p:sp>
            <p:nvSpPr>
              <p:cNvPr id="24586" name="Line 13"/>
              <p:cNvSpPr>
                <a:spLocks noChangeShapeType="1"/>
              </p:cNvSpPr>
              <p:nvPr/>
            </p:nvSpPr>
            <p:spPr bwMode="auto">
              <a:xfrm>
                <a:off x="1066" y="1888"/>
                <a:ext cx="288" cy="0"/>
              </a:xfrm>
              <a:prstGeom prst="line">
                <a:avLst/>
              </a:prstGeom>
              <a:noFill/>
              <a:ln w="9525">
                <a:solidFill>
                  <a:srgbClr val="FF0000"/>
                </a:solidFill>
                <a:round/>
                <a:headEnd type="triangle" w="med" len="med"/>
                <a:tailEnd type="triangle" w="med" len="med"/>
              </a:ln>
            </p:spPr>
            <p:txBody>
              <a:bodyPr lIns="0" tIns="0" rIns="0" bIns="0"/>
              <a:lstStyle/>
              <a:p>
                <a:endParaRPr lang="en-US">
                  <a:solidFill>
                    <a:schemeClr val="tx1"/>
                  </a:solidFill>
                </a:endParaRPr>
              </a:p>
            </p:txBody>
          </p:sp>
          <p:sp>
            <p:nvSpPr>
              <p:cNvPr id="24587" name="Text Box 14"/>
              <p:cNvSpPr txBox="1">
                <a:spLocks noChangeArrowheads="1"/>
              </p:cNvSpPr>
              <p:nvPr/>
            </p:nvSpPr>
            <p:spPr bwMode="auto">
              <a:xfrm>
                <a:off x="1155" y="1597"/>
                <a:ext cx="107" cy="207"/>
              </a:xfrm>
              <a:prstGeom prst="rect">
                <a:avLst/>
              </a:prstGeom>
              <a:noFill/>
              <a:ln w="9525">
                <a:noFill/>
                <a:miter lim="800000"/>
                <a:headEnd/>
                <a:tailEnd/>
              </a:ln>
            </p:spPr>
            <p:txBody>
              <a:bodyPr lIns="0" tIns="0" rIns="0" bIns="0">
                <a:spAutoFit/>
              </a:bodyPr>
              <a:lstStyle/>
              <a:p>
                <a:r>
                  <a:rPr lang="en-US" sz="1000" b="1"/>
                  <a:t>CT</a:t>
                </a:r>
              </a:p>
            </p:txBody>
          </p:sp>
        </p:grpSp>
        <p:sp>
          <p:nvSpPr>
            <p:cNvPr id="24585" name="Rectangle 15"/>
            <p:cNvSpPr>
              <a:spLocks noChangeArrowheads="1"/>
            </p:cNvSpPr>
            <p:nvPr/>
          </p:nvSpPr>
          <p:spPr bwMode="auto">
            <a:xfrm>
              <a:off x="1092" y="3300"/>
              <a:ext cx="2880" cy="349"/>
            </a:xfrm>
            <a:prstGeom prst="rect">
              <a:avLst/>
            </a:prstGeom>
            <a:noFill/>
            <a:ln w="9525">
              <a:noFill/>
              <a:miter lim="800000"/>
              <a:headEnd/>
              <a:tailEnd/>
            </a:ln>
          </p:spPr>
          <p:txBody>
            <a:bodyPr lIns="0" tIns="0" rIns="0" bIns="0">
              <a:spAutoFit/>
            </a:bodyPr>
            <a:lstStyle/>
            <a:p>
              <a:pPr algn="ctr">
                <a:buNone/>
              </a:pPr>
              <a:r>
                <a:rPr lang="sr-Latn-RS" b="1" dirty="0" smtClean="0">
                  <a:solidFill>
                    <a:schemeClr val="tx1"/>
                  </a:solidFill>
                </a:rPr>
                <a:t>+</a:t>
              </a:r>
            </a:p>
            <a:p>
              <a:pPr algn="ctr">
                <a:buNone/>
              </a:pPr>
              <a:r>
                <a:rPr lang="sr-Latn-RS" b="1" dirty="0" err="1" smtClean="0">
                  <a:solidFill>
                    <a:schemeClr val="tx1"/>
                  </a:solidFill>
                </a:rPr>
                <a:t>Anatomic</a:t>
              </a:r>
              <a:r>
                <a:rPr lang="sr-Latn-RS" b="1" dirty="0" smtClean="0">
                  <a:solidFill>
                    <a:schemeClr val="tx1"/>
                  </a:solidFill>
                </a:rPr>
                <a:t> </a:t>
              </a:r>
              <a:r>
                <a:rPr lang="sr-Latn-RS" b="1" dirty="0" err="1" smtClean="0">
                  <a:solidFill>
                    <a:schemeClr val="tx1"/>
                  </a:solidFill>
                </a:rPr>
                <a:t>imaging</a:t>
              </a:r>
              <a:r>
                <a:rPr lang="sr-Latn-RS" b="1" dirty="0" smtClean="0">
                  <a:solidFill>
                    <a:schemeClr val="tx1"/>
                  </a:solidFill>
                </a:rPr>
                <a:t> </a:t>
              </a:r>
              <a:r>
                <a:rPr lang="sr-Latn-RS" dirty="0" smtClean="0">
                  <a:solidFill>
                    <a:schemeClr val="tx1"/>
                  </a:solidFill>
                </a:rPr>
                <a:t>CT</a:t>
              </a:r>
              <a:endParaRPr lang="en-US" dirty="0">
                <a:solidFill>
                  <a:schemeClr val="tx1"/>
                </a:solidFill>
              </a:endParaRPr>
            </a:p>
          </p:txBody>
        </p:sp>
      </p:grpSp>
      <p:pic>
        <p:nvPicPr>
          <p:cNvPr id="168976" name="Picture 16" descr="SPECTCT_FUSION_MIBG_METS_REINOUT_1"/>
          <p:cNvPicPr>
            <a:picLocks noChangeAspect="1" noChangeArrowheads="1"/>
          </p:cNvPicPr>
          <p:nvPr/>
        </p:nvPicPr>
        <p:blipFill>
          <a:blip r:embed="rId7" cstate="print"/>
          <a:srcRect/>
          <a:stretch>
            <a:fillRect/>
          </a:stretch>
        </p:blipFill>
        <p:spPr bwMode="auto">
          <a:xfrm>
            <a:off x="7248525" y="1844675"/>
            <a:ext cx="2667000" cy="2667000"/>
          </a:xfrm>
          <a:prstGeom prst="rect">
            <a:avLst/>
          </a:prstGeom>
          <a:noFill/>
          <a:ln w="9525">
            <a:noFill/>
            <a:miter lim="800000"/>
            <a:headEnd/>
            <a:tailEnd/>
          </a:ln>
        </p:spPr>
      </p:pic>
      <p:sp>
        <p:nvSpPr>
          <p:cNvPr id="19"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p14="http://schemas.microsoft.com/office/powerpoint/2010/main" val="1851632052"/>
      </p:ext>
    </p:extLst>
  </p:cSld>
  <p:clrMapOvr>
    <a:masterClrMapping/>
  </p:clrMapOvr>
  <p:transition advTm="26565">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8976"/>
                                        </p:tgtEl>
                                        <p:attrNameLst>
                                          <p:attrName>style.visibility</p:attrName>
                                        </p:attrNameLst>
                                      </p:cBhvr>
                                      <p:to>
                                        <p:strVal val="visible"/>
                                      </p:to>
                                    </p:set>
                                    <p:animEffect transition="in" filter="blinds(horizontal)">
                                      <p:cBhvr>
                                        <p:cTn id="12" dur="500"/>
                                        <p:tgtEl>
                                          <p:spTgt spid="1689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Page08_WholeBody"/>
          <p:cNvPicPr>
            <a:picLocks noChangeAspect="1" noChangeArrowheads="1"/>
          </p:cNvPicPr>
          <p:nvPr/>
        </p:nvPicPr>
        <p:blipFill>
          <a:blip r:embed="rId4" cstate="print"/>
          <a:srcRect/>
          <a:stretch>
            <a:fillRect/>
          </a:stretch>
        </p:blipFill>
        <p:spPr bwMode="auto">
          <a:xfrm>
            <a:off x="1524000" y="1916113"/>
            <a:ext cx="9144000" cy="3128962"/>
          </a:xfrm>
          <a:prstGeom prst="rect">
            <a:avLst/>
          </a:prstGeom>
          <a:noFill/>
          <a:ln w="9525">
            <a:noFill/>
            <a:miter lim="800000"/>
            <a:headEnd/>
            <a:tailEnd/>
          </a:ln>
        </p:spPr>
      </p:pic>
      <p:grpSp>
        <p:nvGrpSpPr>
          <p:cNvPr id="2" name="Group 3"/>
          <p:cNvGrpSpPr>
            <a:grpSpLocks/>
          </p:cNvGrpSpPr>
          <p:nvPr/>
        </p:nvGrpSpPr>
        <p:grpSpPr bwMode="auto">
          <a:xfrm>
            <a:off x="4564064" y="0"/>
            <a:ext cx="6103937" cy="6858000"/>
            <a:chOff x="1915" y="0"/>
            <a:chExt cx="3845" cy="4320"/>
          </a:xfrm>
          <a:solidFill>
            <a:schemeClr val="bg2">
              <a:lumMod val="60000"/>
              <a:lumOff val="40000"/>
            </a:schemeClr>
          </a:solidFill>
        </p:grpSpPr>
        <p:sp>
          <p:nvSpPr>
            <p:cNvPr id="20489" name="Rectangle 4"/>
            <p:cNvSpPr>
              <a:spLocks noChangeArrowheads="1"/>
            </p:cNvSpPr>
            <p:nvPr/>
          </p:nvSpPr>
          <p:spPr bwMode="auto">
            <a:xfrm>
              <a:off x="1920" y="2073"/>
              <a:ext cx="3840" cy="174"/>
            </a:xfrm>
            <a:prstGeom prst="rect">
              <a:avLst/>
            </a:prstGeom>
            <a:grpFill/>
            <a:ln w="9525">
              <a:noFill/>
              <a:miter lim="800000"/>
              <a:headEnd/>
              <a:tailEnd/>
            </a:ln>
          </p:spPr>
          <p:txBody>
            <a:bodyPr lIns="0" tIns="0" rIns="0" bIns="0" anchor="ctr">
              <a:spAutoFit/>
            </a:bodyPr>
            <a:lstStyle/>
            <a:p>
              <a:endParaRPr lang="en-US"/>
            </a:p>
          </p:txBody>
        </p:sp>
        <p:sp>
          <p:nvSpPr>
            <p:cNvPr id="20490" name="Line 5"/>
            <p:cNvSpPr>
              <a:spLocks noChangeShapeType="1"/>
            </p:cNvSpPr>
            <p:nvPr/>
          </p:nvSpPr>
          <p:spPr bwMode="auto">
            <a:xfrm>
              <a:off x="1915" y="0"/>
              <a:ext cx="0" cy="4320"/>
            </a:xfrm>
            <a:prstGeom prst="line">
              <a:avLst/>
            </a:prstGeom>
            <a:grpFill/>
            <a:ln w="63500">
              <a:solidFill>
                <a:schemeClr val="bg2"/>
              </a:solidFill>
              <a:round/>
              <a:headEnd/>
              <a:tailEnd/>
            </a:ln>
          </p:spPr>
          <p:txBody>
            <a:bodyPr wrap="none" anchor="ctr"/>
            <a:lstStyle/>
            <a:p>
              <a:endParaRPr lang="en-US"/>
            </a:p>
          </p:txBody>
        </p:sp>
        <p:sp>
          <p:nvSpPr>
            <p:cNvPr id="20491" name="Rectangle 6"/>
            <p:cNvSpPr>
              <a:spLocks noChangeArrowheads="1"/>
            </p:cNvSpPr>
            <p:nvPr/>
          </p:nvSpPr>
          <p:spPr bwMode="auto">
            <a:xfrm>
              <a:off x="1920" y="935"/>
              <a:ext cx="3840" cy="2390"/>
            </a:xfrm>
            <a:prstGeom prst="rect">
              <a:avLst/>
            </a:prstGeom>
            <a:grpFill/>
            <a:ln w="9525">
              <a:noFill/>
              <a:miter lim="800000"/>
              <a:headEnd/>
              <a:tailEnd/>
            </a:ln>
          </p:spPr>
          <p:txBody>
            <a:bodyPr lIns="0" tIns="0" rIns="0" bIns="0"/>
            <a:lstStyle/>
            <a:p>
              <a:pPr>
                <a:buClr>
                  <a:schemeClr val="bg1"/>
                </a:buClr>
                <a:buFont typeface="Wingdings" pitchFamily="2" charset="2"/>
                <a:buChar char="§"/>
              </a:pPr>
              <a:endParaRPr lang="en-US" sz="2000" dirty="0"/>
            </a:p>
            <a:p>
              <a:pPr marL="360363" lvl="1" indent="-358775">
                <a:buClr>
                  <a:schemeClr val="bg1"/>
                </a:buClr>
                <a:buFont typeface="Wingdings" pitchFamily="2" charset="2"/>
                <a:buChar char="§"/>
              </a:pPr>
              <a:r>
                <a:rPr lang="en-US" sz="2000" dirty="0"/>
                <a:t>Precise anatomical localization of functional changes (planar/SPECT/PET) </a:t>
              </a:r>
              <a:endParaRPr lang="sr-Latn-RS" sz="2000" dirty="0" smtClean="0"/>
            </a:p>
            <a:p>
              <a:pPr marL="360363" lvl="1" indent="-358775">
                <a:buClr>
                  <a:schemeClr val="bg1"/>
                </a:buClr>
                <a:buFont typeface="Wingdings" pitchFamily="2" charset="2"/>
                <a:buChar char="§"/>
              </a:pPr>
              <a:r>
                <a:rPr lang="en-US" sz="2000" dirty="0" smtClean="0"/>
                <a:t>Increased </a:t>
              </a:r>
              <a:r>
                <a:rPr lang="en-US" sz="2000" dirty="0"/>
                <a:t>sensitivity </a:t>
              </a:r>
              <a:endParaRPr lang="sr-Latn-RS" sz="2000" dirty="0" smtClean="0"/>
            </a:p>
            <a:p>
              <a:pPr marL="360363" lvl="1" indent="-358775">
                <a:buClr>
                  <a:schemeClr val="bg1"/>
                </a:buClr>
                <a:buFont typeface="Wingdings" pitchFamily="2" charset="2"/>
                <a:buChar char="§"/>
              </a:pPr>
              <a:r>
                <a:rPr lang="en-US" sz="2000" dirty="0" smtClean="0"/>
                <a:t>Increasing </a:t>
              </a:r>
              <a:r>
                <a:rPr lang="en-US" sz="2000" dirty="0"/>
                <a:t>specificity </a:t>
              </a:r>
              <a:endParaRPr lang="sr-Latn-RS" sz="2000" dirty="0" smtClean="0"/>
            </a:p>
            <a:p>
              <a:pPr marL="360363" lvl="1" indent="-358775">
                <a:buClr>
                  <a:schemeClr val="bg1"/>
                </a:buClr>
                <a:buFont typeface="Wingdings" pitchFamily="2" charset="2"/>
                <a:buChar char="§"/>
              </a:pPr>
              <a:r>
                <a:rPr lang="en-US" sz="2000" dirty="0" smtClean="0"/>
                <a:t>Improvement </a:t>
              </a:r>
              <a:r>
                <a:rPr lang="en-US" sz="2000" dirty="0"/>
                <a:t>of attenuation correction </a:t>
              </a:r>
              <a:endParaRPr lang="sr-Latn-RS" sz="2000" dirty="0" smtClean="0"/>
            </a:p>
            <a:p>
              <a:pPr marL="360363" lvl="1" indent="-358775">
                <a:buClr>
                  <a:schemeClr val="bg1"/>
                </a:buClr>
                <a:buFont typeface="Wingdings" pitchFamily="2" charset="2"/>
                <a:buChar char="§"/>
              </a:pPr>
              <a:r>
                <a:rPr lang="en-US" sz="2000" dirty="0" smtClean="0"/>
                <a:t>↓ </a:t>
              </a:r>
              <a:endParaRPr lang="sr-Latn-RS" sz="2000" dirty="0" smtClean="0"/>
            </a:p>
            <a:p>
              <a:pPr marL="360363" lvl="1" indent="-358775">
                <a:buClr>
                  <a:schemeClr val="bg1"/>
                </a:buClr>
                <a:buFont typeface="Wingdings" pitchFamily="2" charset="2"/>
                <a:buChar char="§"/>
              </a:pPr>
              <a:r>
                <a:rPr lang="en-US" sz="2000" dirty="0" smtClean="0"/>
                <a:t>Early </a:t>
              </a:r>
              <a:r>
                <a:rPr lang="en-US" sz="2000" dirty="0"/>
                <a:t>detection and monitoring of changes Therapy planning </a:t>
              </a:r>
              <a:endParaRPr lang="sr-Latn-RS" sz="2000" dirty="0" smtClean="0"/>
            </a:p>
            <a:p>
              <a:pPr marL="360363" lvl="1" indent="-358775">
                <a:buClr>
                  <a:schemeClr val="bg1"/>
                </a:buClr>
                <a:buFont typeface="Wingdings" pitchFamily="2" charset="2"/>
                <a:buChar char="§"/>
              </a:pPr>
              <a:r>
                <a:rPr lang="en-US" sz="2000" dirty="0" smtClean="0"/>
                <a:t>Therapy</a:t>
              </a:r>
              <a:r>
                <a:rPr lang="sr-Latn-RS" sz="2000" dirty="0" smtClean="0"/>
                <a:t> m</a:t>
              </a:r>
              <a:r>
                <a:rPr lang="en-US" sz="2000" dirty="0" err="1" smtClean="0"/>
                <a:t>onitoring</a:t>
              </a:r>
              <a:endParaRPr lang="sr-Latn-RS" sz="2000" dirty="0"/>
            </a:p>
            <a:p>
              <a:pPr marL="360363" lvl="1" indent="-358775">
                <a:buClr>
                  <a:schemeClr val="bg1"/>
                </a:buClr>
                <a:buFont typeface="Wingdings" pitchFamily="2" charset="2"/>
                <a:buChar char="§"/>
              </a:pPr>
              <a:endParaRPr lang="sr-Latn-RS" sz="2000" dirty="0"/>
            </a:p>
            <a:p>
              <a:pPr marL="360363" lvl="1" indent="-358775">
                <a:buClr>
                  <a:schemeClr val="bg1"/>
                </a:buClr>
                <a:buFont typeface="Wingdings" pitchFamily="2" charset="2"/>
                <a:buChar char="§"/>
              </a:pPr>
              <a:endParaRPr lang="sr-Latn-RS" sz="2000" dirty="0"/>
            </a:p>
            <a:p>
              <a:pPr marL="360363" lvl="1" indent="-358775">
                <a:buClr>
                  <a:schemeClr val="bg1"/>
                </a:buClr>
                <a:buFont typeface="Wingdings" pitchFamily="2" charset="2"/>
                <a:buChar char="§"/>
              </a:pPr>
              <a:endParaRPr lang="en-US" sz="2000" dirty="0"/>
            </a:p>
            <a:p>
              <a:pPr marL="360363" lvl="1" indent="-358775">
                <a:lnSpc>
                  <a:spcPct val="80000"/>
                </a:lnSpc>
                <a:buClr>
                  <a:schemeClr val="bg1"/>
                </a:buClr>
                <a:buFont typeface="Wingdings" pitchFamily="2" charset="2"/>
                <a:buChar char="§"/>
              </a:pPr>
              <a:endParaRPr lang="en-US" sz="2000" dirty="0"/>
            </a:p>
            <a:p>
              <a:pPr marL="360363" lvl="1" indent="-358775">
                <a:lnSpc>
                  <a:spcPct val="80000"/>
                </a:lnSpc>
                <a:buClr>
                  <a:schemeClr val="bg1"/>
                </a:buClr>
                <a:buFont typeface="Wingdings" pitchFamily="2" charset="2"/>
                <a:buChar char="§"/>
              </a:pPr>
              <a:endParaRPr lang="en-US" sz="2000" dirty="0"/>
            </a:p>
          </p:txBody>
        </p:sp>
      </p:grpSp>
      <p:sp>
        <p:nvSpPr>
          <p:cNvPr id="8"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p14="http://schemas.microsoft.com/office/powerpoint/2010/main" val="1129502384"/>
      </p:ext>
    </p:extLst>
  </p:cSld>
  <p:clrMapOvr>
    <a:masterClrMapping/>
  </p:clrMapOvr>
  <p:transition advTm="2961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stCondLst>
                                    <p:cond delay="0"/>
                                  </p:stCondLst>
                                  <p:childTnLst>
                                    <p:animMotion origin="layout" path="M 4.16667E-6 0 L 0.7118 0 " pathEditMode="relative" rAng="0" ptsTypes="AA">
                                      <p:cBhvr>
                                        <p:cTn id="6" dur="2000" fill="hold"/>
                                        <p:tgtEl>
                                          <p:spTgt spid="2"/>
                                        </p:tgtEl>
                                        <p:attrNameLst>
                                          <p:attrName>ppt_x</p:attrName>
                                          <p:attrName>ppt_y</p:attrName>
                                        </p:attrNameLst>
                                      </p:cBhvr>
                                      <p:rCtr x="35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900" name="Picture 4" descr="https://media.licdn.com/mpr/mpr/AAEAAQAAAAAAAAeOAAAAJDE4ZGZkZTFjLTQ1YWItNDk0Mi04MDVjLWY0NmUzZDk5OTI1NQ.jpg"/>
          <p:cNvPicPr>
            <a:picLocks noChangeAspect="1" noChangeArrowheads="1"/>
          </p:cNvPicPr>
          <p:nvPr/>
        </p:nvPicPr>
        <p:blipFill>
          <a:blip r:embed="rId2" cstate="print"/>
          <a:srcRect t="3342"/>
          <a:stretch>
            <a:fillRect/>
          </a:stretch>
        </p:blipFill>
        <p:spPr bwMode="auto">
          <a:xfrm>
            <a:off x="2057400" y="1600200"/>
            <a:ext cx="8099510" cy="4800600"/>
          </a:xfrm>
          <a:prstGeom prst="rect">
            <a:avLst/>
          </a:prstGeom>
          <a:noFill/>
        </p:spPr>
      </p:pic>
      <p:sp>
        <p:nvSpPr>
          <p:cNvPr id="4"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a:latin typeface="Calibri" panose="020F0502020204030204" pitchFamily="34" charset="0"/>
                <a:ea typeface="+mj-ea"/>
                <a:cs typeface="Calibri" panose="020F0502020204030204" pitchFamily="34" charset="0"/>
              </a:rPr>
              <a:t>/CT</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609831566"/>
      </p:ext>
    </p:extLst>
  </p:cSld>
  <p:clrMapOvr>
    <a:masterClrMapping/>
  </p:clrMapOvr>
  <mc:AlternateContent xmlns:mc="http://schemas.openxmlformats.org/markup-compatibility/2006" xmlns:p14="http://schemas.microsoft.com/office/powerpoint/2010/main">
    <mc:Choice Requires="p14">
      <p:transition spd="slow" p14:dur="2000" advTm="14613"/>
    </mc:Choice>
    <mc:Fallback xmlns="">
      <p:transition spd="slow" advTm="14613"/>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 y="0"/>
            <a:ext cx="12192001" cy="6858000"/>
          </a:xfrm>
          <a:prstGeom prst="rect">
            <a:avLst/>
          </a:prstGeom>
          <a:solidFill>
            <a:schemeClr val="tx1"/>
          </a:solidFill>
          <a:ln w="9525">
            <a:noFill/>
            <a:miter lim="800000"/>
            <a:headEnd/>
            <a:tailEnd/>
          </a:ln>
        </p:spPr>
        <p:txBody>
          <a:bodyPr wrap="none" anchor="ctr"/>
          <a:lstStyle/>
          <a:p>
            <a:endParaRPr lang="en-US"/>
          </a:p>
        </p:txBody>
      </p:sp>
      <p:pic>
        <p:nvPicPr>
          <p:cNvPr id="156679" name="Picture 7" descr="Page07_Head03"/>
          <p:cNvPicPr>
            <a:picLocks noChangeAspect="1" noChangeArrowheads="1"/>
          </p:cNvPicPr>
          <p:nvPr/>
        </p:nvPicPr>
        <p:blipFill>
          <a:blip r:embed="rId4" cstate="print"/>
          <a:srcRect l="17113"/>
          <a:stretch>
            <a:fillRect/>
          </a:stretch>
        </p:blipFill>
        <p:spPr bwMode="auto">
          <a:xfrm>
            <a:off x="8438141" y="1765300"/>
            <a:ext cx="3490912" cy="4211638"/>
          </a:xfrm>
          <a:prstGeom prst="rect">
            <a:avLst/>
          </a:prstGeom>
          <a:noFill/>
          <a:ln w="9525">
            <a:noFill/>
            <a:miter lim="800000"/>
            <a:headEnd/>
            <a:tailEnd/>
          </a:ln>
        </p:spPr>
      </p:pic>
      <p:pic>
        <p:nvPicPr>
          <p:cNvPr id="156680" name="Picture 8" descr="Page07_Head01"/>
          <p:cNvPicPr>
            <a:picLocks noChangeAspect="1" noChangeArrowheads="1"/>
          </p:cNvPicPr>
          <p:nvPr/>
        </p:nvPicPr>
        <p:blipFill>
          <a:blip r:embed="rId5" cstate="print"/>
          <a:srcRect r="14513"/>
          <a:stretch>
            <a:fillRect/>
          </a:stretch>
        </p:blipFill>
        <p:spPr bwMode="auto">
          <a:xfrm>
            <a:off x="703116" y="1765300"/>
            <a:ext cx="3600450" cy="4211638"/>
          </a:xfrm>
          <a:prstGeom prst="rect">
            <a:avLst/>
          </a:prstGeom>
          <a:noFill/>
          <a:ln w="9525">
            <a:noFill/>
            <a:miter lim="800000"/>
            <a:headEnd/>
            <a:tailEnd/>
          </a:ln>
        </p:spPr>
      </p:pic>
      <p:pic>
        <p:nvPicPr>
          <p:cNvPr id="156681" name="Picture 9" descr="Page07_Head02"/>
          <p:cNvPicPr>
            <a:picLocks noChangeAspect="1" noChangeArrowheads="1"/>
          </p:cNvPicPr>
          <p:nvPr/>
        </p:nvPicPr>
        <p:blipFill>
          <a:blip r:embed="rId6" cstate="print"/>
          <a:srcRect/>
          <a:stretch>
            <a:fillRect/>
          </a:stretch>
        </p:blipFill>
        <p:spPr bwMode="auto">
          <a:xfrm>
            <a:off x="3910014" y="1744664"/>
            <a:ext cx="4211637" cy="4211637"/>
          </a:xfrm>
          <a:prstGeom prst="rect">
            <a:avLst/>
          </a:prstGeom>
          <a:noFill/>
          <a:ln w="9525">
            <a:noFill/>
            <a:miter lim="800000"/>
            <a:headEnd/>
            <a:tailEnd/>
          </a:ln>
        </p:spPr>
      </p:pic>
      <p:sp>
        <p:nvSpPr>
          <p:cNvPr id="8"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solidFill>
                  <a:schemeClr val="bg1"/>
                </a:solidFill>
                <a:latin typeface="Calibri" panose="020F0502020204030204" pitchFamily="34" charset="0"/>
                <a:ea typeface="+mj-ea"/>
                <a:cs typeface="Calibri" panose="020F0502020204030204" pitchFamily="34" charset="0"/>
              </a:rPr>
              <a:t>Hybrid imaging: SPECT</a:t>
            </a:r>
            <a:r>
              <a:rPr lang="en-US" sz="3600" b="1" kern="0" dirty="0">
                <a:solidFill>
                  <a:schemeClr val="bg1"/>
                </a:solidFill>
                <a:latin typeface="Calibri" panose="020F0502020204030204" pitchFamily="34" charset="0"/>
                <a:ea typeface="+mj-ea"/>
                <a:cs typeface="Calibri" panose="020F0502020204030204" pitchFamily="34" charset="0"/>
              </a:rPr>
              <a:t>-PET</a:t>
            </a:r>
            <a:r>
              <a:rPr kumimoji="1" lang="sr-Latn-RS" sz="3600" b="1" kern="0" dirty="0" smtClean="0">
                <a:solidFill>
                  <a:schemeClr val="bg1"/>
                </a:solidFill>
                <a:latin typeface="Calibri" panose="020F0502020204030204" pitchFamily="34" charset="0"/>
                <a:ea typeface="+mj-ea"/>
                <a:cs typeface="Calibri" panose="020F0502020204030204" pitchFamily="34" charset="0"/>
              </a:rPr>
              <a:t>/MRI</a:t>
            </a:r>
            <a:endParaRPr kumimoji="1" lang="en-US" sz="3600" b="1" kern="0" dirty="0">
              <a:solidFill>
                <a:schemeClr val="bg1"/>
              </a:solidFill>
              <a:latin typeface="Calibri" panose="020F0502020204030204" pitchFamily="34" charset="0"/>
              <a:ea typeface="+mj-ea"/>
              <a:cs typeface="Calibri" panose="020F0502020204030204" pitchFamily="34" charset="0"/>
            </a:endParaRPr>
          </a:p>
        </p:txBody>
      </p:sp>
    </p:spTree>
    <p:custDataLst>
      <p:tags r:id="rId1"/>
    </p:custDataLst>
    <p:extLst>
      <p:ext uri="{BB962C8B-B14F-4D97-AF65-F5344CB8AC3E}">
        <p14:creationId xmlns:p14="http://schemas.microsoft.com/office/powerpoint/2010/main" val="668700857"/>
      </p:ext>
    </p:extLst>
  </p:cSld>
  <p:clrMapOvr>
    <a:masterClrMapping/>
  </p:clrMapOvr>
  <p:transition advTm="332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45833E-6 -1.85185E-6 L 0.26198 -0.00231 " pathEditMode="relative" rAng="0" ptsTypes="AA">
                                      <p:cBhvr>
                                        <p:cTn id="6" dur="2000" fill="hold"/>
                                        <p:tgtEl>
                                          <p:spTgt spid="156680"/>
                                        </p:tgtEl>
                                        <p:attrNameLst>
                                          <p:attrName>ppt_x,ppt_y</p:attrName>
                                        </p:attrNameLst>
                                      </p:cBhvr>
                                      <p:rCtr x="13099" y="-116"/>
                                    </p:animMotion>
                                  </p:childTnLst>
                                </p:cTn>
                              </p:par>
                              <p:par>
                                <p:cTn id="7" presetID="35" presetClass="path" presetSubtype="0" accel="50000" decel="50000" fill="hold" nodeType="withEffect">
                                  <p:stCondLst>
                                    <p:cond delay="0"/>
                                  </p:stCondLst>
                                  <p:childTnLst>
                                    <p:animMotion origin="layout" path="M 3.75E-6 -1.85185E-6 L -0.28125 -0.00231 " pathEditMode="relative" rAng="0" ptsTypes="AA">
                                      <p:cBhvr>
                                        <p:cTn id="8" dur="2000" fill="hold"/>
                                        <p:tgtEl>
                                          <p:spTgt spid="156679"/>
                                        </p:tgtEl>
                                        <p:attrNameLst>
                                          <p:attrName>ppt_x,ppt_y</p:attrName>
                                        </p:attrNameLst>
                                      </p:cBhvr>
                                      <p:rCtr x="-14063" y="-116"/>
                                    </p:animMotion>
                                  </p:childTnLst>
                                </p:cTn>
                              </p:par>
                              <p:par>
                                <p:cTn id="9" presetID="10" presetClass="entr" presetSubtype="0" fill="hold" nodeType="withEffect">
                                  <p:stCondLst>
                                    <p:cond delay="1000"/>
                                  </p:stCondLst>
                                  <p:childTnLst>
                                    <p:set>
                                      <p:cBhvr>
                                        <p:cTn id="10" dur="1" fill="hold">
                                          <p:stCondLst>
                                            <p:cond delay="0"/>
                                          </p:stCondLst>
                                        </p:cTn>
                                        <p:tgtEl>
                                          <p:spTgt spid="156681"/>
                                        </p:tgtEl>
                                        <p:attrNameLst>
                                          <p:attrName>style.visibility</p:attrName>
                                        </p:attrNameLst>
                                      </p:cBhvr>
                                      <p:to>
                                        <p:strVal val="visible"/>
                                      </p:to>
                                    </p:set>
                                    <p:animEffect transition="in" filter="fade">
                                      <p:cBhvr>
                                        <p:cTn id="11" dur="1000"/>
                                        <p:tgtEl>
                                          <p:spTgt spid="1566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p:txBody>
          <a:bodyPr/>
          <a:lstStyle/>
          <a:p>
            <a:endParaRPr lang="sr-Latn-CS"/>
          </a:p>
        </p:txBody>
      </p:sp>
      <p:sp>
        <p:nvSpPr>
          <p:cNvPr id="4" name="Content Placeholder 3"/>
          <p:cNvSpPr>
            <a:spLocks noGrp="1"/>
          </p:cNvSpPr>
          <p:nvPr>
            <p:ph sz="half" idx="2"/>
          </p:nvPr>
        </p:nvSpPr>
        <p:spPr/>
        <p:txBody>
          <a:bodyPr/>
          <a:lstStyle/>
          <a:p>
            <a:endParaRPr lang="sr-Latn-CS"/>
          </a:p>
        </p:txBody>
      </p:sp>
      <p:pic>
        <p:nvPicPr>
          <p:cNvPr id="214018" name="Picture 2" descr="https://www.intechopen.com/source/html/41157/media/image8.jpeg"/>
          <p:cNvPicPr>
            <a:picLocks noChangeAspect="1" noChangeArrowheads="1"/>
          </p:cNvPicPr>
          <p:nvPr/>
        </p:nvPicPr>
        <p:blipFill>
          <a:blip r:embed="rId2" cstate="print"/>
          <a:srcRect/>
          <a:stretch>
            <a:fillRect/>
          </a:stretch>
        </p:blipFill>
        <p:spPr bwMode="auto">
          <a:xfrm>
            <a:off x="1524000" y="1143000"/>
            <a:ext cx="9214095" cy="5181600"/>
          </a:xfrm>
          <a:prstGeom prst="rect">
            <a:avLst/>
          </a:prstGeom>
          <a:noFill/>
        </p:spPr>
      </p:pic>
      <p:sp>
        <p:nvSpPr>
          <p:cNvPr id="8" name="Title 1"/>
          <p:cNvSpPr txBox="1">
            <a:spLocks/>
          </p:cNvSpPr>
          <p:nvPr/>
        </p:nvSpPr>
        <p:spPr>
          <a:xfrm>
            <a:off x="2381800" y="321438"/>
            <a:ext cx="7086600" cy="685800"/>
          </a:xfrm>
          <a:prstGeom prst="rect">
            <a:avLst/>
          </a:prstGeom>
        </p:spPr>
        <p:txBody>
          <a:bodyPr/>
          <a:lstStyle/>
          <a:p>
            <a:pPr algn="ctr" eaLnBrk="0" hangingPunct="0">
              <a:lnSpc>
                <a:spcPct val="90000"/>
              </a:lnSpc>
              <a:spcBef>
                <a:spcPct val="0"/>
              </a:spcBef>
              <a:buNone/>
              <a:defRPr/>
            </a:pPr>
            <a:r>
              <a:rPr kumimoji="1" lang="sr-Latn-RS" sz="3600" b="1" kern="0" dirty="0">
                <a:latin typeface="Calibri" panose="020F0502020204030204" pitchFamily="34" charset="0"/>
                <a:ea typeface="+mj-ea"/>
                <a:cs typeface="Calibri" panose="020F0502020204030204" pitchFamily="34" charset="0"/>
              </a:rPr>
              <a:t>Hybrid imaging: SPECT</a:t>
            </a:r>
            <a:r>
              <a:rPr lang="en-US" sz="3600" b="1" kern="0" dirty="0">
                <a:latin typeface="Calibri" panose="020F0502020204030204" pitchFamily="34" charset="0"/>
                <a:ea typeface="+mj-ea"/>
                <a:cs typeface="Calibri" panose="020F0502020204030204" pitchFamily="34" charset="0"/>
              </a:rPr>
              <a:t>-PET</a:t>
            </a:r>
            <a:r>
              <a:rPr kumimoji="1" lang="sr-Latn-RS" sz="3600" b="1" kern="0" dirty="0" smtClean="0">
                <a:latin typeface="Calibri" panose="020F0502020204030204" pitchFamily="34" charset="0"/>
                <a:ea typeface="+mj-ea"/>
                <a:cs typeface="Calibri" panose="020F0502020204030204" pitchFamily="34" charset="0"/>
              </a:rPr>
              <a:t>/MRI</a:t>
            </a:r>
            <a:endParaRPr kumimoji="1" lang="en-US" sz="3600" b="1" kern="0" dirty="0">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64708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965325" y="1"/>
            <a:ext cx="8229600" cy="911226"/>
          </a:xfrm>
        </p:spPr>
        <p:txBody>
          <a:bodyPr/>
          <a:lstStyle/>
          <a:p>
            <a:pPr algn="ctr">
              <a:defRPr/>
            </a:pPr>
            <a:r>
              <a:rPr lang="sr-Latn-RS" sz="3600" b="1" dirty="0" smtClean="0">
                <a:solidFill>
                  <a:schemeClr val="tx1"/>
                </a:solidFill>
              </a:rPr>
              <a:t>Gass filled detectors</a:t>
            </a:r>
            <a:endParaRPr lang="en-US" sz="3600" b="1" dirty="0">
              <a:solidFill>
                <a:schemeClr val="tx1"/>
              </a:solidFill>
            </a:endParaRPr>
          </a:p>
        </p:txBody>
      </p:sp>
      <p:sp>
        <p:nvSpPr>
          <p:cNvPr id="5" name="Rectangle 3"/>
          <p:cNvSpPr txBox="1">
            <a:spLocks noChangeArrowheads="1"/>
          </p:cNvSpPr>
          <p:nvPr/>
        </p:nvSpPr>
        <p:spPr bwMode="auto">
          <a:xfrm>
            <a:off x="668718" y="1295403"/>
            <a:ext cx="10904583" cy="2657475"/>
          </a:xfrm>
          <a:prstGeom prst="rect">
            <a:avLst/>
          </a:prstGeom>
          <a:noFill/>
          <a:ln w="9525">
            <a:noFill/>
            <a:miter lim="800000"/>
            <a:headEnd/>
            <a:tailEnd/>
          </a:ln>
          <a:effectLst/>
        </p:spPr>
        <p:txBody>
          <a:bodyPr/>
          <a:lstStyle/>
          <a:p>
            <a:pPr marL="342900" indent="-342900" algn="just" eaLnBrk="0" hangingPunct="0">
              <a:spcBef>
                <a:spcPct val="20000"/>
              </a:spcBef>
              <a:buClr>
                <a:schemeClr val="hlink"/>
              </a:buClr>
              <a:buSzPct val="90000"/>
              <a:buBlip>
                <a:blip r:embed="rId2"/>
              </a:buBlip>
              <a:defRPr/>
            </a:pPr>
            <a:r>
              <a:rPr lang="en-GB" sz="2400" dirty="0"/>
              <a:t>A vacuumed cylindrical tube with a positive electrode along the axis of the cylinder. The pipe wall is at negative voltage and is grounded. The tube is filled with a working gas (most often a mixture of argon, neon and helium) and a substance that serves for extinguishing (quenching), i.e. preventing the formation of a Volta arc in the tube (most often it is ethyl alcohol)</a:t>
            </a:r>
            <a:endParaRPr lang="en-US" sz="2400" kern="0" dirty="0">
              <a:latin typeface="+mn-lt"/>
              <a:cs typeface="+mn-cs"/>
            </a:endParaRPr>
          </a:p>
        </p:txBody>
      </p:sp>
      <p:pic>
        <p:nvPicPr>
          <p:cNvPr id="3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5200" y="3681969"/>
            <a:ext cx="4772025" cy="2637869"/>
          </a:xfrm>
          <a:prstGeom prst="rect">
            <a:avLst/>
          </a:prstGeom>
        </p:spPr>
      </p:pic>
    </p:spTree>
    <p:extLst>
      <p:ext uri="{BB962C8B-B14F-4D97-AF65-F5344CB8AC3E}">
        <p14:creationId xmlns:p14="http://schemas.microsoft.com/office/powerpoint/2010/main" val="29541643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endParaRPr lang="it-IT" smtClean="0"/>
          </a:p>
        </p:txBody>
      </p:sp>
      <p:pic>
        <p:nvPicPr>
          <p:cNvPr id="77827" name="Picture 3"/>
          <p:cNvPicPr>
            <a:picLocks noGrp="1" noChangeAspect="1" noChangeArrowheads="1"/>
          </p:cNvPicPr>
          <p:nvPr>
            <p:ph type="body" idx="1"/>
          </p:nvPr>
        </p:nvPicPr>
        <p:blipFill>
          <a:blip r:embed="rId2" cstate="print"/>
          <a:srcRect l="10859" t="8233" r="11300" b="19679"/>
          <a:stretch>
            <a:fillRect/>
          </a:stretch>
        </p:blipFill>
        <p:spPr>
          <a:xfrm>
            <a:off x="726141" y="188258"/>
            <a:ext cx="11033817" cy="6010836"/>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289984" y="-214312"/>
            <a:ext cx="10363200" cy="1357313"/>
          </a:xfrm>
          <a:prstGeom prst="rect">
            <a:avLst/>
          </a:prstGeom>
          <a:noFill/>
          <a:ln w="9525">
            <a:noFill/>
            <a:miter lim="800000"/>
            <a:headEnd/>
            <a:tailEnd/>
          </a:ln>
        </p:spPr>
        <p:txBody>
          <a:bodyPr lIns="0" tIns="0" rIns="0" bIns="0"/>
          <a:lstStyle/>
          <a:p>
            <a:pPr algn="ctr"/>
            <a:endParaRPr lang="en-GB" sz="2000" b="1">
              <a:solidFill>
                <a:srgbClr val="FF0000"/>
              </a:solidFill>
              <a:latin typeface="Book Antiqua" pitchFamily="18" charset="0"/>
            </a:endParaRPr>
          </a:p>
          <a:p>
            <a:pPr algn="ctr"/>
            <a:r>
              <a:rPr lang="en-GB" sz="2000" b="1">
                <a:solidFill>
                  <a:srgbClr val="FF0000"/>
                </a:solidFill>
                <a:latin typeface="Book Antiqua" pitchFamily="18" charset="0"/>
              </a:rPr>
              <a:t>From anatomy to molecular imaging</a:t>
            </a:r>
            <a:br>
              <a:rPr lang="en-GB" sz="2000" b="1">
                <a:solidFill>
                  <a:srgbClr val="FF0000"/>
                </a:solidFill>
                <a:latin typeface="Book Antiqua" pitchFamily="18" charset="0"/>
              </a:rPr>
            </a:br>
            <a:r>
              <a:rPr lang="en-GB" sz="2000" b="1" i="1">
                <a:solidFill>
                  <a:srgbClr val="002060"/>
                </a:solidFill>
                <a:latin typeface="Book Antiqua" pitchFamily="18" charset="0"/>
              </a:rPr>
              <a:t>Imaging biological parameters</a:t>
            </a:r>
            <a:endParaRPr lang="en-GB" sz="2000" i="1">
              <a:solidFill>
                <a:srgbClr val="002060"/>
              </a:solidFill>
              <a:latin typeface="Book Antiqua" pitchFamily="18" charset="0"/>
            </a:endParaRPr>
          </a:p>
        </p:txBody>
      </p:sp>
      <p:sp>
        <p:nvSpPr>
          <p:cNvPr id="78851" name="Line 3"/>
          <p:cNvSpPr>
            <a:spLocks noChangeShapeType="1"/>
          </p:cNvSpPr>
          <p:nvPr/>
        </p:nvSpPr>
        <p:spPr bwMode="auto">
          <a:xfrm flipV="1">
            <a:off x="1509184" y="1371600"/>
            <a:ext cx="7721600" cy="4343400"/>
          </a:xfrm>
          <a:prstGeom prst="line">
            <a:avLst/>
          </a:prstGeom>
          <a:noFill/>
          <a:ln w="76200">
            <a:solidFill>
              <a:srgbClr val="003366"/>
            </a:solidFill>
            <a:round/>
            <a:headEnd/>
            <a:tailEnd type="triangle" w="med" len="med"/>
          </a:ln>
        </p:spPr>
        <p:txBody>
          <a:bodyPr/>
          <a:lstStyle/>
          <a:p>
            <a:endParaRPr lang="en-US"/>
          </a:p>
        </p:txBody>
      </p:sp>
      <p:sp>
        <p:nvSpPr>
          <p:cNvPr id="78852" name="Rectangle 4"/>
          <p:cNvSpPr>
            <a:spLocks noChangeArrowheads="1"/>
          </p:cNvSpPr>
          <p:nvPr/>
        </p:nvSpPr>
        <p:spPr bwMode="auto">
          <a:xfrm>
            <a:off x="0" y="5638801"/>
            <a:ext cx="3143251" cy="369332"/>
          </a:xfrm>
          <a:prstGeom prst="rect">
            <a:avLst/>
          </a:prstGeom>
          <a:noFill/>
          <a:ln w="9525">
            <a:noFill/>
            <a:miter lim="800000"/>
            <a:headEnd/>
            <a:tailEnd/>
          </a:ln>
        </p:spPr>
        <p:txBody>
          <a:bodyPr>
            <a:spAutoFit/>
          </a:bodyPr>
          <a:lstStyle/>
          <a:p>
            <a:r>
              <a:rPr lang="en-GB" b="1">
                <a:solidFill>
                  <a:srgbClr val="FF0000"/>
                </a:solidFill>
              </a:rPr>
              <a:t>Anatomy</a:t>
            </a:r>
          </a:p>
        </p:txBody>
      </p:sp>
      <p:sp>
        <p:nvSpPr>
          <p:cNvPr id="78853" name="Rectangle 5"/>
          <p:cNvSpPr>
            <a:spLocks noChangeArrowheads="1"/>
          </p:cNvSpPr>
          <p:nvPr/>
        </p:nvSpPr>
        <p:spPr bwMode="auto">
          <a:xfrm>
            <a:off x="9052984" y="700088"/>
            <a:ext cx="2224616" cy="369332"/>
          </a:xfrm>
          <a:prstGeom prst="rect">
            <a:avLst/>
          </a:prstGeom>
          <a:noFill/>
          <a:ln w="9525">
            <a:noFill/>
            <a:miter lim="800000"/>
            <a:headEnd/>
            <a:tailEnd/>
          </a:ln>
        </p:spPr>
        <p:txBody>
          <a:bodyPr>
            <a:spAutoFit/>
          </a:bodyPr>
          <a:lstStyle/>
          <a:p>
            <a:r>
              <a:rPr lang="en-GB" b="1">
                <a:solidFill>
                  <a:srgbClr val="FF0000"/>
                </a:solidFill>
              </a:rPr>
              <a:t>Biology</a:t>
            </a:r>
          </a:p>
        </p:txBody>
      </p:sp>
      <p:sp>
        <p:nvSpPr>
          <p:cNvPr id="78854" name="Rectangle 6"/>
          <p:cNvSpPr>
            <a:spLocks noChangeArrowheads="1"/>
          </p:cNvSpPr>
          <p:nvPr/>
        </p:nvSpPr>
        <p:spPr bwMode="auto">
          <a:xfrm>
            <a:off x="4455585" y="3048001"/>
            <a:ext cx="697627" cy="369332"/>
          </a:xfrm>
          <a:prstGeom prst="rect">
            <a:avLst/>
          </a:prstGeom>
          <a:noFill/>
          <a:ln w="9525">
            <a:noFill/>
            <a:miter lim="800000"/>
            <a:headEnd/>
            <a:tailEnd/>
          </a:ln>
        </p:spPr>
        <p:txBody>
          <a:bodyPr wrap="none">
            <a:spAutoFit/>
          </a:bodyPr>
          <a:lstStyle/>
          <a:p>
            <a:r>
              <a:rPr lang="en-GB" b="1">
                <a:solidFill>
                  <a:srgbClr val="000080"/>
                </a:solidFill>
              </a:rPr>
              <a:t>MRS</a:t>
            </a:r>
          </a:p>
        </p:txBody>
      </p:sp>
      <p:sp>
        <p:nvSpPr>
          <p:cNvPr id="78855" name="Rectangle 7"/>
          <p:cNvSpPr>
            <a:spLocks noChangeArrowheads="1"/>
          </p:cNvSpPr>
          <p:nvPr/>
        </p:nvSpPr>
        <p:spPr bwMode="auto">
          <a:xfrm>
            <a:off x="4476751" y="2514601"/>
            <a:ext cx="2614083" cy="369332"/>
          </a:xfrm>
          <a:prstGeom prst="rect">
            <a:avLst/>
          </a:prstGeom>
          <a:noFill/>
          <a:ln w="9525">
            <a:noFill/>
            <a:miter lim="800000"/>
            <a:headEnd/>
            <a:tailEnd/>
          </a:ln>
        </p:spPr>
        <p:txBody>
          <a:bodyPr>
            <a:spAutoFit/>
          </a:bodyPr>
          <a:lstStyle/>
          <a:p>
            <a:r>
              <a:rPr lang="en-GB" b="1">
                <a:solidFill>
                  <a:srgbClr val="000080"/>
                </a:solidFill>
              </a:rPr>
              <a:t>NM/PET</a:t>
            </a:r>
          </a:p>
        </p:txBody>
      </p:sp>
      <p:sp>
        <p:nvSpPr>
          <p:cNvPr id="78856" name="Rectangle 8"/>
          <p:cNvSpPr>
            <a:spLocks noChangeArrowheads="1"/>
          </p:cNvSpPr>
          <p:nvPr/>
        </p:nvSpPr>
        <p:spPr bwMode="auto">
          <a:xfrm>
            <a:off x="3845985" y="3352801"/>
            <a:ext cx="607859" cy="369332"/>
          </a:xfrm>
          <a:prstGeom prst="rect">
            <a:avLst/>
          </a:prstGeom>
          <a:noFill/>
          <a:ln w="9525">
            <a:noFill/>
            <a:miter lim="800000"/>
            <a:headEnd/>
            <a:tailEnd/>
          </a:ln>
        </p:spPr>
        <p:txBody>
          <a:bodyPr wrap="none">
            <a:spAutoFit/>
          </a:bodyPr>
          <a:lstStyle/>
          <a:p>
            <a:r>
              <a:rPr lang="en-GB" b="1">
                <a:solidFill>
                  <a:srgbClr val="000080"/>
                </a:solidFill>
              </a:rPr>
              <a:t>MRI</a:t>
            </a:r>
          </a:p>
        </p:txBody>
      </p:sp>
      <p:sp>
        <p:nvSpPr>
          <p:cNvPr id="78857" name="Rectangle 9"/>
          <p:cNvSpPr>
            <a:spLocks noChangeArrowheads="1"/>
          </p:cNvSpPr>
          <p:nvPr/>
        </p:nvSpPr>
        <p:spPr bwMode="auto">
          <a:xfrm>
            <a:off x="285751" y="4335463"/>
            <a:ext cx="3505200" cy="369332"/>
          </a:xfrm>
          <a:prstGeom prst="rect">
            <a:avLst/>
          </a:prstGeom>
          <a:noFill/>
          <a:ln w="9525">
            <a:noFill/>
            <a:miter lim="800000"/>
            <a:headEnd/>
            <a:tailEnd/>
          </a:ln>
        </p:spPr>
        <p:txBody>
          <a:bodyPr>
            <a:spAutoFit/>
          </a:bodyPr>
          <a:lstStyle/>
          <a:p>
            <a:r>
              <a:rPr lang="en-GB" b="1">
                <a:solidFill>
                  <a:srgbClr val="000080"/>
                </a:solidFill>
              </a:rPr>
              <a:t>X-Ray Angio</a:t>
            </a:r>
          </a:p>
        </p:txBody>
      </p:sp>
      <p:sp>
        <p:nvSpPr>
          <p:cNvPr id="78858" name="Rectangle 10"/>
          <p:cNvSpPr>
            <a:spLocks noChangeArrowheads="1"/>
          </p:cNvSpPr>
          <p:nvPr/>
        </p:nvSpPr>
        <p:spPr bwMode="auto">
          <a:xfrm>
            <a:off x="1047751" y="3786188"/>
            <a:ext cx="1749197" cy="369332"/>
          </a:xfrm>
          <a:prstGeom prst="rect">
            <a:avLst/>
          </a:prstGeom>
          <a:noFill/>
          <a:ln w="9525">
            <a:noFill/>
            <a:miter lim="800000"/>
            <a:headEnd/>
            <a:tailEnd/>
          </a:ln>
        </p:spPr>
        <p:txBody>
          <a:bodyPr wrap="none">
            <a:spAutoFit/>
          </a:bodyPr>
          <a:lstStyle/>
          <a:p>
            <a:r>
              <a:rPr lang="en-GB" b="1">
                <a:solidFill>
                  <a:srgbClr val="000080"/>
                </a:solidFill>
              </a:rPr>
              <a:t>Echo, NM/PET</a:t>
            </a:r>
          </a:p>
        </p:txBody>
      </p:sp>
      <p:sp>
        <p:nvSpPr>
          <p:cNvPr id="78859" name="Rectangle 11"/>
          <p:cNvSpPr>
            <a:spLocks noChangeArrowheads="1"/>
          </p:cNvSpPr>
          <p:nvPr/>
        </p:nvSpPr>
        <p:spPr bwMode="auto">
          <a:xfrm>
            <a:off x="0" y="5214938"/>
            <a:ext cx="838691" cy="369332"/>
          </a:xfrm>
          <a:prstGeom prst="rect">
            <a:avLst/>
          </a:prstGeom>
          <a:noFill/>
          <a:ln w="9525">
            <a:noFill/>
            <a:miter lim="800000"/>
            <a:headEnd/>
            <a:tailEnd/>
          </a:ln>
        </p:spPr>
        <p:txBody>
          <a:bodyPr wrap="none">
            <a:spAutoFit/>
          </a:bodyPr>
          <a:lstStyle/>
          <a:p>
            <a:r>
              <a:rPr lang="en-GB" b="1">
                <a:solidFill>
                  <a:srgbClr val="000080"/>
                </a:solidFill>
              </a:rPr>
              <a:t>X-Ray</a:t>
            </a:r>
          </a:p>
        </p:txBody>
      </p:sp>
      <p:sp>
        <p:nvSpPr>
          <p:cNvPr id="78860" name="Rectangle 12"/>
          <p:cNvSpPr>
            <a:spLocks noChangeArrowheads="1"/>
          </p:cNvSpPr>
          <p:nvPr/>
        </p:nvSpPr>
        <p:spPr bwMode="auto">
          <a:xfrm>
            <a:off x="901701" y="4876801"/>
            <a:ext cx="838691" cy="369332"/>
          </a:xfrm>
          <a:prstGeom prst="rect">
            <a:avLst/>
          </a:prstGeom>
          <a:noFill/>
          <a:ln w="9525">
            <a:noFill/>
            <a:miter lim="800000"/>
            <a:headEnd/>
            <a:tailEnd/>
          </a:ln>
        </p:spPr>
        <p:txBody>
          <a:bodyPr wrap="none">
            <a:spAutoFit/>
          </a:bodyPr>
          <a:lstStyle/>
          <a:p>
            <a:r>
              <a:rPr lang="en-GB" b="1">
                <a:solidFill>
                  <a:srgbClr val="000080"/>
                </a:solidFill>
              </a:rPr>
              <a:t>MSCT</a:t>
            </a:r>
          </a:p>
        </p:txBody>
      </p:sp>
      <p:sp>
        <p:nvSpPr>
          <p:cNvPr id="78861" name="Rectangle 13"/>
          <p:cNvSpPr>
            <a:spLocks noChangeArrowheads="1"/>
          </p:cNvSpPr>
          <p:nvPr/>
        </p:nvSpPr>
        <p:spPr bwMode="auto">
          <a:xfrm>
            <a:off x="6000751" y="1752601"/>
            <a:ext cx="2247900" cy="369332"/>
          </a:xfrm>
          <a:prstGeom prst="rect">
            <a:avLst/>
          </a:prstGeom>
          <a:noFill/>
          <a:ln w="9525">
            <a:noFill/>
            <a:miter lim="800000"/>
            <a:headEnd/>
            <a:tailEnd/>
          </a:ln>
        </p:spPr>
        <p:txBody>
          <a:bodyPr>
            <a:spAutoFit/>
          </a:bodyPr>
          <a:lstStyle/>
          <a:p>
            <a:r>
              <a:rPr lang="en-GB" b="1">
                <a:solidFill>
                  <a:srgbClr val="000080"/>
                </a:solidFill>
              </a:rPr>
              <a:t>Optical</a:t>
            </a:r>
          </a:p>
        </p:txBody>
      </p:sp>
      <p:sp>
        <p:nvSpPr>
          <p:cNvPr id="78862" name="Rectangle 14"/>
          <p:cNvSpPr>
            <a:spLocks noChangeArrowheads="1"/>
          </p:cNvSpPr>
          <p:nvPr/>
        </p:nvSpPr>
        <p:spPr bwMode="auto">
          <a:xfrm>
            <a:off x="6292851" y="3040063"/>
            <a:ext cx="1454244" cy="369332"/>
          </a:xfrm>
          <a:prstGeom prst="rect">
            <a:avLst/>
          </a:prstGeom>
          <a:noFill/>
          <a:ln w="9525">
            <a:noFill/>
            <a:miter lim="800000"/>
            <a:headEnd/>
            <a:tailEnd/>
          </a:ln>
        </p:spPr>
        <p:txBody>
          <a:bodyPr wrap="none">
            <a:spAutoFit/>
          </a:bodyPr>
          <a:lstStyle/>
          <a:p>
            <a:r>
              <a:rPr lang="en-GB" b="1">
                <a:solidFill>
                  <a:srgbClr val="008000"/>
                </a:solidFill>
              </a:rPr>
              <a:t>Metabolism</a:t>
            </a:r>
          </a:p>
        </p:txBody>
      </p:sp>
      <p:sp>
        <p:nvSpPr>
          <p:cNvPr id="78863" name="Rectangle 15"/>
          <p:cNvSpPr>
            <a:spLocks noChangeArrowheads="1"/>
          </p:cNvSpPr>
          <p:nvPr/>
        </p:nvSpPr>
        <p:spPr bwMode="auto">
          <a:xfrm>
            <a:off x="6802967" y="2659063"/>
            <a:ext cx="1439818" cy="400110"/>
          </a:xfrm>
          <a:prstGeom prst="rect">
            <a:avLst/>
          </a:prstGeom>
          <a:noFill/>
          <a:ln w="9525">
            <a:noFill/>
            <a:miter lim="800000"/>
            <a:headEnd/>
            <a:tailEnd/>
          </a:ln>
        </p:spPr>
        <p:txBody>
          <a:bodyPr wrap="none">
            <a:spAutoFit/>
          </a:bodyPr>
          <a:lstStyle/>
          <a:p>
            <a:r>
              <a:rPr lang="en-GB" sz="2000" b="1">
                <a:solidFill>
                  <a:srgbClr val="008000"/>
                </a:solidFill>
              </a:rPr>
              <a:t>Receptors</a:t>
            </a:r>
          </a:p>
        </p:txBody>
      </p:sp>
      <p:sp>
        <p:nvSpPr>
          <p:cNvPr id="78864" name="Rectangle 16"/>
          <p:cNvSpPr>
            <a:spLocks noChangeArrowheads="1"/>
          </p:cNvSpPr>
          <p:nvPr/>
        </p:nvSpPr>
        <p:spPr bwMode="auto">
          <a:xfrm>
            <a:off x="3435351" y="4640263"/>
            <a:ext cx="1800493" cy="369332"/>
          </a:xfrm>
          <a:prstGeom prst="rect">
            <a:avLst/>
          </a:prstGeom>
          <a:noFill/>
          <a:ln w="9525">
            <a:noFill/>
            <a:miter lim="800000"/>
            <a:headEnd/>
            <a:tailEnd/>
          </a:ln>
        </p:spPr>
        <p:txBody>
          <a:bodyPr wrap="none">
            <a:spAutoFit/>
          </a:bodyPr>
          <a:lstStyle/>
          <a:p>
            <a:r>
              <a:rPr lang="en-GB" b="1">
                <a:solidFill>
                  <a:srgbClr val="008000"/>
                </a:solidFill>
              </a:rPr>
              <a:t>Pump function</a:t>
            </a:r>
          </a:p>
        </p:txBody>
      </p:sp>
      <p:sp>
        <p:nvSpPr>
          <p:cNvPr id="78865" name="Rectangle 17"/>
          <p:cNvSpPr>
            <a:spLocks noChangeArrowheads="1"/>
          </p:cNvSpPr>
          <p:nvPr/>
        </p:nvSpPr>
        <p:spPr bwMode="auto">
          <a:xfrm>
            <a:off x="5272618" y="3573463"/>
            <a:ext cx="1249060" cy="369332"/>
          </a:xfrm>
          <a:prstGeom prst="rect">
            <a:avLst/>
          </a:prstGeom>
          <a:noFill/>
          <a:ln w="9525">
            <a:noFill/>
            <a:miter lim="800000"/>
            <a:headEnd/>
            <a:tailEnd/>
          </a:ln>
        </p:spPr>
        <p:txBody>
          <a:bodyPr wrap="none">
            <a:spAutoFit/>
          </a:bodyPr>
          <a:lstStyle/>
          <a:p>
            <a:r>
              <a:rPr lang="en-GB" b="1">
                <a:solidFill>
                  <a:srgbClr val="008000"/>
                </a:solidFill>
              </a:rPr>
              <a:t>Perfusion</a:t>
            </a:r>
          </a:p>
        </p:txBody>
      </p:sp>
      <p:sp>
        <p:nvSpPr>
          <p:cNvPr id="78866" name="Rectangle 18"/>
          <p:cNvSpPr>
            <a:spLocks noChangeArrowheads="1"/>
          </p:cNvSpPr>
          <p:nvPr/>
        </p:nvSpPr>
        <p:spPr bwMode="auto">
          <a:xfrm>
            <a:off x="7313085" y="2430463"/>
            <a:ext cx="2250937" cy="400110"/>
          </a:xfrm>
          <a:prstGeom prst="rect">
            <a:avLst/>
          </a:prstGeom>
          <a:noFill/>
          <a:ln w="9525">
            <a:noFill/>
            <a:miter lim="800000"/>
            <a:headEnd/>
            <a:tailEnd/>
          </a:ln>
        </p:spPr>
        <p:txBody>
          <a:bodyPr wrap="none">
            <a:spAutoFit/>
          </a:bodyPr>
          <a:lstStyle/>
          <a:p>
            <a:r>
              <a:rPr lang="en-GB" sz="2000" b="1">
                <a:solidFill>
                  <a:srgbClr val="008000"/>
                </a:solidFill>
              </a:rPr>
              <a:t>Gene expression</a:t>
            </a:r>
          </a:p>
        </p:txBody>
      </p:sp>
      <p:sp>
        <p:nvSpPr>
          <p:cNvPr id="78867" name="Rectangle 19"/>
          <p:cNvSpPr>
            <a:spLocks noChangeArrowheads="1"/>
          </p:cNvSpPr>
          <p:nvPr/>
        </p:nvSpPr>
        <p:spPr bwMode="auto">
          <a:xfrm>
            <a:off x="7823201" y="2049463"/>
            <a:ext cx="2577950" cy="400110"/>
          </a:xfrm>
          <a:prstGeom prst="rect">
            <a:avLst/>
          </a:prstGeom>
          <a:noFill/>
          <a:ln w="9525">
            <a:noFill/>
            <a:miter lim="800000"/>
            <a:headEnd/>
            <a:tailEnd/>
          </a:ln>
        </p:spPr>
        <p:txBody>
          <a:bodyPr wrap="none">
            <a:spAutoFit/>
          </a:bodyPr>
          <a:lstStyle/>
          <a:p>
            <a:r>
              <a:rPr lang="en-GB" sz="2000" b="1">
                <a:solidFill>
                  <a:srgbClr val="008000"/>
                </a:solidFill>
              </a:rPr>
              <a:t>Signal transduction</a:t>
            </a:r>
          </a:p>
        </p:txBody>
      </p:sp>
      <p:sp>
        <p:nvSpPr>
          <p:cNvPr id="78868" name="Rectangle 20"/>
          <p:cNvSpPr>
            <a:spLocks noChangeArrowheads="1"/>
          </p:cNvSpPr>
          <p:nvPr/>
        </p:nvSpPr>
        <p:spPr bwMode="auto">
          <a:xfrm>
            <a:off x="8441267" y="1668463"/>
            <a:ext cx="2390398" cy="400110"/>
          </a:xfrm>
          <a:prstGeom prst="rect">
            <a:avLst/>
          </a:prstGeom>
          <a:noFill/>
          <a:ln w="9525">
            <a:noFill/>
            <a:miter lim="800000"/>
            <a:headEnd/>
            <a:tailEnd/>
          </a:ln>
        </p:spPr>
        <p:txBody>
          <a:bodyPr wrap="none">
            <a:spAutoFit/>
          </a:bodyPr>
          <a:lstStyle/>
          <a:p>
            <a:r>
              <a:rPr lang="en-GB" sz="2000" b="1">
                <a:solidFill>
                  <a:srgbClr val="008000"/>
                </a:solidFill>
              </a:rPr>
              <a:t>Stem cell function</a:t>
            </a:r>
          </a:p>
        </p:txBody>
      </p:sp>
      <p:sp>
        <p:nvSpPr>
          <p:cNvPr id="78869" name="Text Box 21"/>
          <p:cNvSpPr txBox="1">
            <a:spLocks noChangeArrowheads="1"/>
          </p:cNvSpPr>
          <p:nvPr/>
        </p:nvSpPr>
        <p:spPr bwMode="auto">
          <a:xfrm>
            <a:off x="5619751" y="1143000"/>
            <a:ext cx="3272367" cy="400050"/>
          </a:xfrm>
          <a:prstGeom prst="rect">
            <a:avLst/>
          </a:prstGeom>
          <a:noFill/>
          <a:ln w="9525">
            <a:noFill/>
            <a:miter lim="800000"/>
            <a:headEnd/>
            <a:tailEnd/>
          </a:ln>
        </p:spPr>
        <p:txBody>
          <a:bodyPr>
            <a:spAutoFit/>
          </a:bodyPr>
          <a:lstStyle/>
          <a:p>
            <a:r>
              <a:rPr lang="en-GB" sz="2000" b="1">
                <a:solidFill>
                  <a:srgbClr val="000080"/>
                </a:solidFill>
              </a:rPr>
              <a:t>Nanosystems</a:t>
            </a:r>
            <a:endParaRPr lang="en-US" sz="2000" b="1">
              <a:solidFill>
                <a:srgbClr val="000080"/>
              </a:solidFill>
            </a:endParaRPr>
          </a:p>
        </p:txBody>
      </p:sp>
      <p:sp>
        <p:nvSpPr>
          <p:cNvPr id="78870" name="Text Box 22"/>
          <p:cNvSpPr txBox="1">
            <a:spLocks noChangeArrowheads="1"/>
          </p:cNvSpPr>
          <p:nvPr/>
        </p:nvSpPr>
        <p:spPr bwMode="auto">
          <a:xfrm>
            <a:off x="9160934" y="1143000"/>
            <a:ext cx="1851789" cy="369332"/>
          </a:xfrm>
          <a:prstGeom prst="rect">
            <a:avLst/>
          </a:prstGeom>
          <a:noFill/>
          <a:ln w="9525">
            <a:noFill/>
            <a:miter lim="800000"/>
            <a:headEnd/>
            <a:tailEnd/>
          </a:ln>
        </p:spPr>
        <p:txBody>
          <a:bodyPr wrap="none">
            <a:spAutoFit/>
          </a:bodyPr>
          <a:lstStyle/>
          <a:p>
            <a:r>
              <a:rPr lang="en-GB" sz="1800" b="1">
                <a:solidFill>
                  <a:srgbClr val="008000"/>
                </a:solidFill>
              </a:rPr>
              <a:t>Protein dynam.</a:t>
            </a:r>
            <a:endParaRPr lang="en-US" sz="1800" b="1">
              <a:solidFill>
                <a:srgbClr val="008000"/>
              </a:solidFill>
            </a:endParaRPr>
          </a:p>
        </p:txBody>
      </p:sp>
      <p:sp>
        <p:nvSpPr>
          <p:cNvPr id="78871" name="Rectangle 23"/>
          <p:cNvSpPr>
            <a:spLocks noChangeArrowheads="1"/>
          </p:cNvSpPr>
          <p:nvPr/>
        </p:nvSpPr>
        <p:spPr bwMode="auto">
          <a:xfrm>
            <a:off x="391584" y="1163639"/>
            <a:ext cx="2356735"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Zeptomolar 10</a:t>
            </a:r>
            <a:r>
              <a:rPr lang="en-GB" sz="1600" baseline="30000">
                <a:solidFill>
                  <a:schemeClr val="bg1"/>
                </a:solidFill>
              </a:rPr>
              <a:t>-21 </a:t>
            </a:r>
            <a:r>
              <a:rPr lang="en-GB" sz="1600">
                <a:solidFill>
                  <a:schemeClr val="bg1"/>
                </a:solidFill>
              </a:rPr>
              <a:t>Mole/L</a:t>
            </a:r>
          </a:p>
        </p:txBody>
      </p:sp>
      <p:sp>
        <p:nvSpPr>
          <p:cNvPr id="78872" name="Rectangle 24"/>
          <p:cNvSpPr>
            <a:spLocks noChangeArrowheads="1"/>
          </p:cNvSpPr>
          <p:nvPr/>
        </p:nvSpPr>
        <p:spPr bwMode="auto">
          <a:xfrm>
            <a:off x="391584" y="1949450"/>
            <a:ext cx="2414444"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Femtomolar 10</a:t>
            </a:r>
            <a:r>
              <a:rPr lang="en-GB" sz="1600" baseline="30000">
                <a:solidFill>
                  <a:schemeClr val="bg1"/>
                </a:solidFill>
              </a:rPr>
              <a:t>-15 </a:t>
            </a:r>
            <a:r>
              <a:rPr lang="en-GB" sz="1600">
                <a:solidFill>
                  <a:schemeClr val="bg1"/>
                </a:solidFill>
              </a:rPr>
              <a:t>Mole/L</a:t>
            </a:r>
          </a:p>
        </p:txBody>
      </p:sp>
      <p:sp>
        <p:nvSpPr>
          <p:cNvPr id="78873" name="Rectangle 25"/>
          <p:cNvSpPr>
            <a:spLocks noChangeArrowheads="1"/>
          </p:cNvSpPr>
          <p:nvPr/>
        </p:nvSpPr>
        <p:spPr bwMode="auto">
          <a:xfrm>
            <a:off x="391584" y="2309814"/>
            <a:ext cx="2230098"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Picomolar 10</a:t>
            </a:r>
            <a:r>
              <a:rPr lang="en-GB" sz="1600" baseline="30000">
                <a:solidFill>
                  <a:schemeClr val="bg1"/>
                </a:solidFill>
              </a:rPr>
              <a:t>-12 </a:t>
            </a:r>
            <a:r>
              <a:rPr lang="en-GB" sz="1600">
                <a:solidFill>
                  <a:schemeClr val="bg1"/>
                </a:solidFill>
              </a:rPr>
              <a:t>Mole/L</a:t>
            </a:r>
          </a:p>
        </p:txBody>
      </p:sp>
      <p:sp>
        <p:nvSpPr>
          <p:cNvPr id="78874" name="Rectangle 26"/>
          <p:cNvSpPr>
            <a:spLocks noChangeArrowheads="1"/>
          </p:cNvSpPr>
          <p:nvPr/>
        </p:nvSpPr>
        <p:spPr bwMode="auto">
          <a:xfrm>
            <a:off x="8904817" y="3625850"/>
            <a:ext cx="2258952"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Micromolar 10</a:t>
            </a:r>
            <a:r>
              <a:rPr lang="en-GB" sz="1600" baseline="30000">
                <a:solidFill>
                  <a:schemeClr val="bg1"/>
                </a:solidFill>
              </a:rPr>
              <a:t>-6 </a:t>
            </a:r>
            <a:r>
              <a:rPr lang="en-GB" sz="1600">
                <a:solidFill>
                  <a:schemeClr val="bg1"/>
                </a:solidFill>
              </a:rPr>
              <a:t>Mole/L</a:t>
            </a:r>
          </a:p>
        </p:txBody>
      </p:sp>
      <p:sp>
        <p:nvSpPr>
          <p:cNvPr id="78875" name="Rectangle 27"/>
          <p:cNvSpPr>
            <a:spLocks noChangeArrowheads="1"/>
          </p:cNvSpPr>
          <p:nvPr/>
        </p:nvSpPr>
        <p:spPr bwMode="auto">
          <a:xfrm>
            <a:off x="9027584" y="4692650"/>
            <a:ext cx="2108269"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Millimolar 10</a:t>
            </a:r>
            <a:r>
              <a:rPr lang="en-GB" sz="1600" baseline="30000">
                <a:solidFill>
                  <a:schemeClr val="bg1"/>
                </a:solidFill>
              </a:rPr>
              <a:t>-3 </a:t>
            </a:r>
            <a:r>
              <a:rPr lang="en-GB" sz="1600">
                <a:solidFill>
                  <a:schemeClr val="bg1"/>
                </a:solidFill>
              </a:rPr>
              <a:t>Mole/L</a:t>
            </a:r>
          </a:p>
        </p:txBody>
      </p:sp>
      <p:sp>
        <p:nvSpPr>
          <p:cNvPr id="78876" name="Rectangle 28"/>
          <p:cNvSpPr>
            <a:spLocks noChangeArrowheads="1"/>
          </p:cNvSpPr>
          <p:nvPr/>
        </p:nvSpPr>
        <p:spPr bwMode="auto">
          <a:xfrm>
            <a:off x="8925984" y="2819400"/>
            <a:ext cx="2246128"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Nanomolar 10</a:t>
            </a:r>
            <a:r>
              <a:rPr lang="en-GB" sz="1600" baseline="30000">
                <a:solidFill>
                  <a:schemeClr val="bg1"/>
                </a:solidFill>
              </a:rPr>
              <a:t>-9 </a:t>
            </a:r>
            <a:r>
              <a:rPr lang="en-GB" sz="1600">
                <a:solidFill>
                  <a:schemeClr val="bg1"/>
                </a:solidFill>
              </a:rPr>
              <a:t>Mole/L</a:t>
            </a:r>
          </a:p>
        </p:txBody>
      </p:sp>
      <p:sp>
        <p:nvSpPr>
          <p:cNvPr id="78877" name="Rectangle 29"/>
          <p:cNvSpPr>
            <a:spLocks noChangeArrowheads="1"/>
          </p:cNvSpPr>
          <p:nvPr/>
        </p:nvSpPr>
        <p:spPr bwMode="auto">
          <a:xfrm>
            <a:off x="391584" y="1568450"/>
            <a:ext cx="2198038" cy="338554"/>
          </a:xfrm>
          <a:prstGeom prst="rect">
            <a:avLst/>
          </a:prstGeom>
          <a:solidFill>
            <a:srgbClr val="003366"/>
          </a:solidFill>
          <a:ln w="9525">
            <a:noFill/>
            <a:miter lim="800000"/>
            <a:headEnd/>
            <a:tailEnd/>
          </a:ln>
        </p:spPr>
        <p:txBody>
          <a:bodyPr wrap="none">
            <a:spAutoFit/>
          </a:bodyPr>
          <a:lstStyle/>
          <a:p>
            <a:r>
              <a:rPr lang="en-GB" sz="1600">
                <a:solidFill>
                  <a:schemeClr val="bg1"/>
                </a:solidFill>
              </a:rPr>
              <a:t>Attomolar 10</a:t>
            </a:r>
            <a:r>
              <a:rPr lang="en-GB" sz="1600" baseline="30000">
                <a:solidFill>
                  <a:schemeClr val="bg1"/>
                </a:solidFill>
              </a:rPr>
              <a:t>-18 </a:t>
            </a:r>
            <a:r>
              <a:rPr lang="en-GB" sz="1600">
                <a:solidFill>
                  <a:schemeClr val="bg1"/>
                </a:solidFill>
              </a:rPr>
              <a:t>Mole/L</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2159000" y="649288"/>
            <a:ext cx="8229600" cy="712787"/>
          </a:xfrm>
        </p:spPr>
        <p:txBody>
          <a:bodyPr>
            <a:normAutofit fontScale="77500" lnSpcReduction="20000"/>
          </a:bodyPr>
          <a:lstStyle/>
          <a:p>
            <a:pPr marL="0" indent="0" algn="ctr">
              <a:buNone/>
            </a:pPr>
            <a:r>
              <a:rPr lang="sr-Latn-RS" sz="4800" b="1" dirty="0" smtClean="0"/>
              <a:t>THANKS FOR YOUR ATTENTION</a:t>
            </a:r>
            <a:endParaRPr lang="en-US" sz="4800" b="1"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9585" y="1504661"/>
            <a:ext cx="6600315" cy="4977737"/>
          </a:xfrm>
          <a:prstGeom prst="rect">
            <a:avLst/>
          </a:prstGeom>
        </p:spPr>
      </p:pic>
    </p:spTree>
    <p:extLst>
      <p:ext uri="{BB962C8B-B14F-4D97-AF65-F5344CB8AC3E}">
        <p14:creationId xmlns:p14="http://schemas.microsoft.com/office/powerpoint/2010/main" val="67241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1"/>
          <p:cNvSpPr>
            <a:spLocks noChangeArrowheads="1"/>
          </p:cNvSpPr>
          <p:nvPr/>
        </p:nvSpPr>
        <p:spPr bwMode="auto">
          <a:xfrm>
            <a:off x="1524000" y="905947"/>
            <a:ext cx="645048" cy="369332"/>
          </a:xfrm>
          <a:prstGeom prst="rect">
            <a:avLst/>
          </a:prstGeom>
          <a:noFill/>
          <a:ln w="9525">
            <a:noFill/>
            <a:miter lim="800000"/>
            <a:headEnd/>
            <a:tailEnd/>
          </a:ln>
        </p:spPr>
        <p:txBody>
          <a:bodyPr wrap="none" anchor="ctr">
            <a:spAutoFit/>
          </a:bodyPr>
          <a:lstStyle/>
          <a:p>
            <a:pPr indent="455613" defTabSz="912813" eaLnBrk="0" hangingPunct="0"/>
            <a:endParaRPr lang="sr-Latn-CS"/>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5218" y="1116074"/>
            <a:ext cx="4953000" cy="2737909"/>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5218" y="3853982"/>
            <a:ext cx="4953000" cy="2744788"/>
          </a:xfrm>
          <a:prstGeom prst="rect">
            <a:avLst/>
          </a:prstGeom>
        </p:spPr>
      </p:pic>
      <p:sp>
        <p:nvSpPr>
          <p:cNvPr id="6" name="Rectangle 2"/>
          <p:cNvSpPr>
            <a:spLocks noGrp="1" noChangeArrowheads="1"/>
          </p:cNvSpPr>
          <p:nvPr>
            <p:ph type="title"/>
          </p:nvPr>
        </p:nvSpPr>
        <p:spPr>
          <a:xfrm>
            <a:off x="1965325" y="1"/>
            <a:ext cx="8229600" cy="911226"/>
          </a:xfrm>
        </p:spPr>
        <p:txBody>
          <a:bodyPr/>
          <a:lstStyle/>
          <a:p>
            <a:pPr algn="ctr">
              <a:defRPr/>
            </a:pPr>
            <a:r>
              <a:rPr lang="sr-Latn-RS" sz="3600" b="1" dirty="0" smtClean="0">
                <a:solidFill>
                  <a:schemeClr val="tx1"/>
                </a:solidFill>
              </a:rPr>
              <a:t>Gass filled detectors</a:t>
            </a:r>
            <a:endParaRPr lang="en-US" sz="3600" b="1" dirty="0">
              <a:solidFill>
                <a:schemeClr val="tx1"/>
              </a:solidFill>
            </a:endParaRPr>
          </a:p>
        </p:txBody>
      </p:sp>
    </p:spTree>
    <p:extLst>
      <p:ext uri="{BB962C8B-B14F-4D97-AF65-F5344CB8AC3E}">
        <p14:creationId xmlns:p14="http://schemas.microsoft.com/office/powerpoint/2010/main" val="972687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0" descr="preencoded.png"/>
          <p:cNvPicPr>
            <a:picLocks noChangeAspect="1"/>
          </p:cNvPicPr>
          <p:nvPr/>
        </p:nvPicPr>
        <p:blipFill>
          <a:blip r:embed="rId3" cstate="print"/>
          <a:stretch>
            <a:fillRect/>
          </a:stretch>
        </p:blipFill>
        <p:spPr>
          <a:xfrm>
            <a:off x="366107" y="1341749"/>
            <a:ext cx="2981127" cy="1842393"/>
          </a:xfrm>
          <a:prstGeom prst="rect">
            <a:avLst/>
          </a:prstGeom>
        </p:spPr>
      </p:pic>
      <p:sp>
        <p:nvSpPr>
          <p:cNvPr id="6" name="Text 3"/>
          <p:cNvSpPr/>
          <p:nvPr/>
        </p:nvSpPr>
        <p:spPr>
          <a:xfrm>
            <a:off x="3424873" y="2338004"/>
            <a:ext cx="1296094" cy="202506"/>
          </a:xfrm>
          <a:prstGeom prst="rect">
            <a:avLst/>
          </a:prstGeom>
          <a:noFill/>
          <a:ln/>
        </p:spPr>
        <p:txBody>
          <a:bodyPr wrap="none" rtlCol="0" anchor="t"/>
          <a:lstStyle/>
          <a:p>
            <a:pPr>
              <a:lnSpc>
                <a:spcPts val="1595"/>
              </a:lnSpc>
            </a:pPr>
            <a:r>
              <a:rPr lang="en-US" sz="2400" b="1" kern="0" spc="-38" dirty="0">
                <a:solidFill>
                  <a:srgbClr val="000000"/>
                </a:solidFill>
                <a:latin typeface="Inter" pitchFamily="34" charset="0"/>
                <a:ea typeface="Inter" pitchFamily="34" charset="-122"/>
                <a:cs typeface="Inter" pitchFamily="34" charset="-120"/>
              </a:rPr>
              <a:t>Geiger Counter</a:t>
            </a:r>
            <a:endParaRPr lang="en-US" sz="2400" dirty="0"/>
          </a:p>
        </p:txBody>
      </p:sp>
      <p:sp>
        <p:nvSpPr>
          <p:cNvPr id="7" name="Text 4"/>
          <p:cNvSpPr/>
          <p:nvPr/>
        </p:nvSpPr>
        <p:spPr>
          <a:xfrm>
            <a:off x="3424873" y="2674917"/>
            <a:ext cx="2981127" cy="414536"/>
          </a:xfrm>
          <a:prstGeom prst="rect">
            <a:avLst/>
          </a:prstGeom>
          <a:noFill/>
          <a:ln/>
        </p:spPr>
        <p:txBody>
          <a:bodyPr wrap="square" rtlCol="0" anchor="t"/>
          <a:lstStyle/>
          <a:p>
            <a:pPr>
              <a:lnSpc>
                <a:spcPts val="1633"/>
              </a:lnSpc>
            </a:pPr>
            <a:r>
              <a:rPr lang="en-US" sz="1600" kern="0" spc="-20" dirty="0">
                <a:solidFill>
                  <a:srgbClr val="272525"/>
                </a:solidFill>
                <a:latin typeface="Inter" pitchFamily="34" charset="0"/>
                <a:ea typeface="Inter" pitchFamily="34" charset="-122"/>
                <a:cs typeface="Inter" pitchFamily="34" charset="-120"/>
              </a:rPr>
              <a:t>The classic gas-filled detector that measures the ionizing particles in the air.</a:t>
            </a:r>
            <a:endParaRPr lang="en-US" sz="1600" dirty="0"/>
          </a:p>
        </p:txBody>
      </p:sp>
      <p:pic>
        <p:nvPicPr>
          <p:cNvPr id="8" name="Image 1" descr="preencoded.png"/>
          <p:cNvPicPr>
            <a:picLocks noChangeAspect="1"/>
          </p:cNvPicPr>
          <p:nvPr/>
        </p:nvPicPr>
        <p:blipFill>
          <a:blip r:embed="rId4" cstate="print"/>
          <a:stretch>
            <a:fillRect/>
          </a:stretch>
        </p:blipFill>
        <p:spPr>
          <a:xfrm>
            <a:off x="6055421" y="1341749"/>
            <a:ext cx="2981226" cy="2042368"/>
          </a:xfrm>
          <a:prstGeom prst="rect">
            <a:avLst/>
          </a:prstGeom>
        </p:spPr>
      </p:pic>
      <p:sp>
        <p:nvSpPr>
          <p:cNvPr id="9" name="Text 5"/>
          <p:cNvSpPr/>
          <p:nvPr/>
        </p:nvSpPr>
        <p:spPr>
          <a:xfrm>
            <a:off x="9094426" y="1563373"/>
            <a:ext cx="1604665" cy="202506"/>
          </a:xfrm>
          <a:prstGeom prst="rect">
            <a:avLst/>
          </a:prstGeom>
          <a:noFill/>
          <a:ln/>
        </p:spPr>
        <p:txBody>
          <a:bodyPr wrap="none" rtlCol="0" anchor="t"/>
          <a:lstStyle/>
          <a:p>
            <a:pPr>
              <a:lnSpc>
                <a:spcPts val="1595"/>
              </a:lnSpc>
            </a:pPr>
            <a:r>
              <a:rPr lang="en-US" sz="2400" b="1" kern="0" spc="-38" dirty="0">
                <a:solidFill>
                  <a:srgbClr val="000000"/>
                </a:solidFill>
                <a:latin typeface="Inter" pitchFamily="34" charset="0"/>
                <a:ea typeface="Inter" pitchFamily="34" charset="-122"/>
                <a:cs typeface="Inter" pitchFamily="34" charset="-120"/>
              </a:rPr>
              <a:t>Proportional Counter</a:t>
            </a:r>
            <a:endParaRPr lang="en-US" sz="2400" dirty="0"/>
          </a:p>
        </p:txBody>
      </p:sp>
      <p:sp>
        <p:nvSpPr>
          <p:cNvPr id="10" name="Text 6"/>
          <p:cNvSpPr/>
          <p:nvPr/>
        </p:nvSpPr>
        <p:spPr>
          <a:xfrm>
            <a:off x="9094426" y="1947405"/>
            <a:ext cx="2981226" cy="621804"/>
          </a:xfrm>
          <a:prstGeom prst="rect">
            <a:avLst/>
          </a:prstGeom>
          <a:noFill/>
          <a:ln/>
        </p:spPr>
        <p:txBody>
          <a:bodyPr wrap="square" rtlCol="0" anchor="t"/>
          <a:lstStyle/>
          <a:p>
            <a:pPr>
              <a:lnSpc>
                <a:spcPts val="1633"/>
              </a:lnSpc>
            </a:pPr>
            <a:r>
              <a:rPr lang="en-US" sz="1600" kern="0" spc="-20" dirty="0">
                <a:solidFill>
                  <a:srgbClr val="272525"/>
                </a:solidFill>
                <a:latin typeface="Inter" pitchFamily="34" charset="0"/>
                <a:ea typeface="Inter" pitchFamily="34" charset="-122"/>
                <a:cs typeface="Inter" pitchFamily="34" charset="-120"/>
              </a:rPr>
              <a:t>Higher level of accuracy and precision than Geiger counters. Measures the energy deposited by particles, not just their number.</a:t>
            </a:r>
            <a:endParaRPr lang="en-US" sz="1600" dirty="0"/>
          </a:p>
        </p:txBody>
      </p:sp>
      <p:pic>
        <p:nvPicPr>
          <p:cNvPr id="11" name="Image 2" descr="preencoded.png"/>
          <p:cNvPicPr>
            <a:picLocks noChangeAspect="1"/>
          </p:cNvPicPr>
          <p:nvPr/>
        </p:nvPicPr>
        <p:blipFill>
          <a:blip r:embed="rId5" cstate="print"/>
          <a:stretch>
            <a:fillRect/>
          </a:stretch>
        </p:blipFill>
        <p:spPr>
          <a:xfrm>
            <a:off x="490091" y="4351847"/>
            <a:ext cx="2981127" cy="1842393"/>
          </a:xfrm>
          <a:prstGeom prst="rect">
            <a:avLst/>
          </a:prstGeom>
        </p:spPr>
      </p:pic>
      <p:sp>
        <p:nvSpPr>
          <p:cNvPr id="12" name="Text 7"/>
          <p:cNvSpPr/>
          <p:nvPr/>
        </p:nvSpPr>
        <p:spPr>
          <a:xfrm>
            <a:off x="3619342" y="4767304"/>
            <a:ext cx="1296094" cy="202506"/>
          </a:xfrm>
          <a:prstGeom prst="rect">
            <a:avLst/>
          </a:prstGeom>
          <a:noFill/>
          <a:ln/>
        </p:spPr>
        <p:txBody>
          <a:bodyPr wrap="none" rtlCol="0" anchor="t"/>
          <a:lstStyle/>
          <a:p>
            <a:pPr>
              <a:lnSpc>
                <a:spcPts val="1595"/>
              </a:lnSpc>
            </a:pPr>
            <a:r>
              <a:rPr lang="en-US" sz="2400" b="1" kern="0" spc="-38" dirty="0">
                <a:solidFill>
                  <a:srgbClr val="000000"/>
                </a:solidFill>
                <a:latin typeface="Inter" pitchFamily="34" charset="0"/>
                <a:ea typeface="Inter" pitchFamily="34" charset="-122"/>
                <a:cs typeface="Inter" pitchFamily="34" charset="-120"/>
              </a:rPr>
              <a:t>Ion Chambers</a:t>
            </a:r>
            <a:endParaRPr lang="en-US" sz="2400" dirty="0"/>
          </a:p>
        </p:txBody>
      </p:sp>
      <p:sp>
        <p:nvSpPr>
          <p:cNvPr id="13" name="Text 8"/>
          <p:cNvSpPr/>
          <p:nvPr/>
        </p:nvSpPr>
        <p:spPr>
          <a:xfrm>
            <a:off x="3619342" y="5251549"/>
            <a:ext cx="2981127" cy="414536"/>
          </a:xfrm>
          <a:prstGeom prst="rect">
            <a:avLst/>
          </a:prstGeom>
          <a:noFill/>
          <a:ln/>
        </p:spPr>
        <p:txBody>
          <a:bodyPr wrap="square" rtlCol="0" anchor="t"/>
          <a:lstStyle/>
          <a:p>
            <a:pPr>
              <a:lnSpc>
                <a:spcPts val="1633"/>
              </a:lnSpc>
            </a:pPr>
            <a:r>
              <a:rPr lang="en-US" sz="1600" kern="0" spc="-20" dirty="0">
                <a:solidFill>
                  <a:srgbClr val="272525"/>
                </a:solidFill>
                <a:latin typeface="Inter" pitchFamily="34" charset="0"/>
                <a:ea typeface="Inter" pitchFamily="34" charset="-122"/>
                <a:cs typeface="Inter" pitchFamily="34" charset="-120"/>
              </a:rPr>
              <a:t>Used for measuring radiation levels in air, water, or other materials.</a:t>
            </a:r>
            <a:endParaRPr lang="en-US" sz="1600" dirty="0"/>
          </a:p>
        </p:txBody>
      </p:sp>
      <p:pic>
        <p:nvPicPr>
          <p:cNvPr id="14" name="Image 3" descr="preencoded.png"/>
          <p:cNvPicPr>
            <a:picLocks noChangeAspect="1"/>
          </p:cNvPicPr>
          <p:nvPr/>
        </p:nvPicPr>
        <p:blipFill>
          <a:blip r:embed="rId6" cstate="print"/>
          <a:stretch>
            <a:fillRect/>
          </a:stretch>
        </p:blipFill>
        <p:spPr>
          <a:xfrm>
            <a:off x="6193135" y="4436318"/>
            <a:ext cx="2981226" cy="1842493"/>
          </a:xfrm>
          <a:prstGeom prst="rect">
            <a:avLst/>
          </a:prstGeom>
        </p:spPr>
      </p:pic>
      <p:sp>
        <p:nvSpPr>
          <p:cNvPr id="15" name="Text 9"/>
          <p:cNvSpPr/>
          <p:nvPr/>
        </p:nvSpPr>
        <p:spPr>
          <a:xfrm>
            <a:off x="9288945" y="4995118"/>
            <a:ext cx="1296094" cy="202506"/>
          </a:xfrm>
          <a:prstGeom prst="rect">
            <a:avLst/>
          </a:prstGeom>
          <a:noFill/>
          <a:ln/>
        </p:spPr>
        <p:txBody>
          <a:bodyPr wrap="none" rtlCol="0" anchor="t"/>
          <a:lstStyle/>
          <a:p>
            <a:pPr>
              <a:lnSpc>
                <a:spcPts val="1595"/>
              </a:lnSpc>
            </a:pPr>
            <a:r>
              <a:rPr lang="en-US" sz="2400" b="1" kern="0" spc="-38" dirty="0">
                <a:solidFill>
                  <a:srgbClr val="000000"/>
                </a:solidFill>
                <a:latin typeface="Inter" pitchFamily="34" charset="0"/>
                <a:ea typeface="Inter" pitchFamily="34" charset="-122"/>
                <a:cs typeface="Inter" pitchFamily="34" charset="-120"/>
              </a:rPr>
              <a:t>GM Tube</a:t>
            </a:r>
            <a:endParaRPr lang="en-US" sz="2400" dirty="0"/>
          </a:p>
        </p:txBody>
      </p:sp>
      <p:sp>
        <p:nvSpPr>
          <p:cNvPr id="16" name="Text 10"/>
          <p:cNvSpPr/>
          <p:nvPr/>
        </p:nvSpPr>
        <p:spPr>
          <a:xfrm>
            <a:off x="9288945" y="5458817"/>
            <a:ext cx="2981226" cy="414536"/>
          </a:xfrm>
          <a:prstGeom prst="rect">
            <a:avLst/>
          </a:prstGeom>
          <a:noFill/>
          <a:ln/>
        </p:spPr>
        <p:txBody>
          <a:bodyPr wrap="square" rtlCol="0" anchor="t"/>
          <a:lstStyle/>
          <a:p>
            <a:pPr>
              <a:lnSpc>
                <a:spcPts val="1633"/>
              </a:lnSpc>
            </a:pPr>
            <a:r>
              <a:rPr lang="en-US" sz="1600" kern="0" spc="-20" dirty="0">
                <a:solidFill>
                  <a:srgbClr val="272525"/>
                </a:solidFill>
                <a:latin typeface="Inter" pitchFamily="34" charset="0"/>
                <a:ea typeface="Inter" pitchFamily="34" charset="-122"/>
                <a:cs typeface="Inter" pitchFamily="34" charset="-120"/>
              </a:rPr>
              <a:t>Measures radiation by detecting ion pairs formed in the gas filled tube.</a:t>
            </a:r>
            <a:endParaRPr lang="en-US" sz="1600" dirty="0"/>
          </a:p>
        </p:txBody>
      </p:sp>
      <p:sp>
        <p:nvSpPr>
          <p:cNvPr id="17" name="Rectangle 2"/>
          <p:cNvSpPr txBox="1">
            <a:spLocks noChangeArrowheads="1"/>
          </p:cNvSpPr>
          <p:nvPr/>
        </p:nvSpPr>
        <p:spPr>
          <a:xfrm>
            <a:off x="1965325" y="1"/>
            <a:ext cx="8229600" cy="911226"/>
          </a:xfrm>
          <a:prstGeom prst="rect">
            <a:avLst/>
          </a:prstGeom>
        </p:spPr>
        <p:txBody>
          <a:bodyPr/>
          <a:lst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Bookman Old Style" pitchFamily="18" charset="0"/>
              </a:defRPr>
            </a:lvl2pPr>
            <a:lvl3pPr algn="l" rtl="0" eaLnBrk="0" fontAlgn="base" hangingPunct="0">
              <a:spcBef>
                <a:spcPct val="0"/>
              </a:spcBef>
              <a:spcAft>
                <a:spcPct val="0"/>
              </a:spcAft>
              <a:defRPr sz="3200">
                <a:solidFill>
                  <a:schemeClr val="tx2"/>
                </a:solidFill>
                <a:latin typeface="Bookman Old Style" pitchFamily="18" charset="0"/>
              </a:defRPr>
            </a:lvl3pPr>
            <a:lvl4pPr algn="l" rtl="0" eaLnBrk="0" fontAlgn="base" hangingPunct="0">
              <a:spcBef>
                <a:spcPct val="0"/>
              </a:spcBef>
              <a:spcAft>
                <a:spcPct val="0"/>
              </a:spcAft>
              <a:defRPr sz="3200">
                <a:solidFill>
                  <a:schemeClr val="tx2"/>
                </a:solidFill>
                <a:latin typeface="Bookman Old Style" pitchFamily="18" charset="0"/>
              </a:defRPr>
            </a:lvl4pPr>
            <a:lvl5pPr algn="l" rtl="0" eaLnBrk="0" fontAlgn="base" hangingPunct="0">
              <a:spcBef>
                <a:spcPct val="0"/>
              </a:spcBef>
              <a:spcAft>
                <a:spcPct val="0"/>
              </a:spcAft>
              <a:defRPr sz="3200">
                <a:solidFill>
                  <a:schemeClr val="tx2"/>
                </a:solidFill>
                <a:latin typeface="Bookman Old Style" pitchFamily="18" charset="0"/>
              </a:defRPr>
            </a:lvl5pPr>
            <a:lvl6pPr marL="457200" algn="l" rtl="0" fontAlgn="base">
              <a:spcBef>
                <a:spcPct val="0"/>
              </a:spcBef>
              <a:spcAft>
                <a:spcPct val="0"/>
              </a:spcAft>
              <a:defRPr sz="3200">
                <a:solidFill>
                  <a:schemeClr val="tx2"/>
                </a:solidFill>
                <a:latin typeface="Bookman Old Style" pitchFamily="18" charset="0"/>
              </a:defRPr>
            </a:lvl6pPr>
            <a:lvl7pPr marL="914400" algn="l" rtl="0" fontAlgn="base">
              <a:spcBef>
                <a:spcPct val="0"/>
              </a:spcBef>
              <a:spcAft>
                <a:spcPct val="0"/>
              </a:spcAft>
              <a:defRPr sz="3200">
                <a:solidFill>
                  <a:schemeClr val="tx2"/>
                </a:solidFill>
                <a:latin typeface="Bookman Old Style" pitchFamily="18" charset="0"/>
              </a:defRPr>
            </a:lvl7pPr>
            <a:lvl8pPr marL="1371600" algn="l" rtl="0" fontAlgn="base">
              <a:spcBef>
                <a:spcPct val="0"/>
              </a:spcBef>
              <a:spcAft>
                <a:spcPct val="0"/>
              </a:spcAft>
              <a:defRPr sz="3200">
                <a:solidFill>
                  <a:schemeClr val="tx2"/>
                </a:solidFill>
                <a:latin typeface="Bookman Old Style" pitchFamily="18" charset="0"/>
              </a:defRPr>
            </a:lvl8pPr>
            <a:lvl9pPr marL="1828800" algn="l" rtl="0" fontAlgn="base">
              <a:spcBef>
                <a:spcPct val="0"/>
              </a:spcBef>
              <a:spcAft>
                <a:spcPct val="0"/>
              </a:spcAft>
              <a:defRPr sz="3200">
                <a:solidFill>
                  <a:schemeClr val="tx2"/>
                </a:solidFill>
                <a:latin typeface="Bookman Old Style" pitchFamily="18" charset="0"/>
              </a:defRPr>
            </a:lvl9pPr>
          </a:lstStyle>
          <a:p>
            <a:pPr algn="ctr">
              <a:defRPr/>
            </a:pPr>
            <a:r>
              <a:rPr lang="sr-Latn-RS" sz="3600" b="1" smtClean="0">
                <a:solidFill>
                  <a:schemeClr val="tx1"/>
                </a:solidFill>
              </a:rPr>
              <a:t>Gass filled detectors</a:t>
            </a:r>
            <a:endParaRPr lang="en-US" sz="3600" b="1" dirty="0">
              <a:solidFill>
                <a:schemeClr val="tx1"/>
              </a:solidFill>
            </a:endParaRPr>
          </a:p>
        </p:txBody>
      </p:sp>
    </p:spTree>
    <p:extLst>
      <p:ext uri="{BB962C8B-B14F-4D97-AF65-F5344CB8AC3E}">
        <p14:creationId xmlns:p14="http://schemas.microsoft.com/office/powerpoint/2010/main" val="837899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1"/>
          <p:cNvSpPr>
            <a:spLocks noChangeArrowheads="1"/>
          </p:cNvSpPr>
          <p:nvPr/>
        </p:nvSpPr>
        <p:spPr bwMode="auto">
          <a:xfrm>
            <a:off x="1524000" y="905947"/>
            <a:ext cx="645048" cy="369332"/>
          </a:xfrm>
          <a:prstGeom prst="rect">
            <a:avLst/>
          </a:prstGeom>
          <a:noFill/>
          <a:ln w="9525">
            <a:noFill/>
            <a:miter lim="800000"/>
            <a:headEnd/>
            <a:tailEnd/>
          </a:ln>
        </p:spPr>
        <p:txBody>
          <a:bodyPr wrap="none" anchor="ctr">
            <a:spAutoFit/>
          </a:bodyPr>
          <a:lstStyle/>
          <a:p>
            <a:pPr indent="455613" defTabSz="912813" eaLnBrk="0" hangingPunct="0"/>
            <a:endParaRPr lang="sr-Latn-CS"/>
          </a:p>
        </p:txBody>
      </p:sp>
      <p:sp>
        <p:nvSpPr>
          <p:cNvPr id="110634" name="Rectangle 42"/>
          <p:cNvSpPr>
            <a:spLocks noChangeArrowheads="1"/>
          </p:cNvSpPr>
          <p:nvPr/>
        </p:nvSpPr>
        <p:spPr bwMode="auto">
          <a:xfrm>
            <a:off x="2876551" y="136505"/>
            <a:ext cx="5287025" cy="815608"/>
          </a:xfrm>
          <a:prstGeom prst="rect">
            <a:avLst/>
          </a:prstGeom>
          <a:noFill/>
          <a:ln w="9525">
            <a:noFill/>
            <a:miter lim="800000"/>
            <a:headEnd/>
            <a:tailEnd/>
          </a:ln>
          <a:effectLst/>
        </p:spPr>
        <p:txBody>
          <a:bodyPr wrap="none" anchor="ctr">
            <a:spAutoFit/>
          </a:bodyPr>
          <a:lstStyle/>
          <a:p>
            <a:pPr indent="457200" eaLnBrk="0" hangingPunct="0">
              <a:defRPr/>
            </a:pPr>
            <a:r>
              <a:rPr lang="en-US" sz="1100" dirty="0">
                <a:cs typeface="+mn-cs"/>
              </a:rPr>
              <a:t/>
            </a:r>
            <a:br>
              <a:rPr lang="en-US" sz="1100" dirty="0">
                <a:cs typeface="+mn-cs"/>
              </a:rPr>
            </a:br>
            <a:r>
              <a:rPr lang="en-AU" sz="3600" b="1" dirty="0" smtClean="0">
                <a:latin typeface="Tahoma" pitchFamily="34" charset="0"/>
                <a:ea typeface="Times New Roman" pitchFamily="18" charset="0"/>
                <a:cs typeface="Tahoma" pitchFamily="34" charset="0"/>
              </a:rPr>
              <a:t>Geiger-Müller</a:t>
            </a:r>
            <a:r>
              <a:rPr lang="sr-Latn-RS" sz="3600" b="1" dirty="0" smtClean="0">
                <a:latin typeface="Tahoma" pitchFamily="34" charset="0"/>
                <a:ea typeface="Times New Roman" pitchFamily="18" charset="0"/>
                <a:cs typeface="Tahoma" pitchFamily="34" charset="0"/>
              </a:rPr>
              <a:t> counter</a:t>
            </a:r>
            <a:endParaRPr lang="en-US" dirty="0">
              <a:latin typeface="Tahoma" pitchFamily="34" charset="0"/>
              <a:cs typeface="+mn-cs"/>
            </a:endParaRPr>
          </a:p>
        </p:txBody>
      </p:sp>
      <p:sp>
        <p:nvSpPr>
          <p:cNvPr id="43" name="Rectangle 42"/>
          <p:cNvSpPr>
            <a:spLocks noChangeArrowheads="1"/>
          </p:cNvSpPr>
          <p:nvPr/>
        </p:nvSpPr>
        <p:spPr bwMode="auto">
          <a:xfrm>
            <a:off x="4130779" y="5487399"/>
            <a:ext cx="3472425" cy="907941"/>
          </a:xfrm>
          <a:prstGeom prst="rect">
            <a:avLst/>
          </a:prstGeom>
          <a:solidFill>
            <a:schemeClr val="bg2">
              <a:lumMod val="60000"/>
              <a:lumOff val="40000"/>
            </a:schemeClr>
          </a:solidFill>
          <a:ln w="9525">
            <a:noFill/>
            <a:miter lim="800000"/>
            <a:headEnd/>
            <a:tailEnd/>
          </a:ln>
          <a:effectLst/>
        </p:spPr>
        <p:txBody>
          <a:bodyPr wrap="none" anchor="ctr">
            <a:spAutoFit/>
          </a:bodyPr>
          <a:lstStyle/>
          <a:p>
            <a:pPr indent="457200" eaLnBrk="0" hangingPunct="0">
              <a:defRPr/>
            </a:pPr>
            <a:r>
              <a:rPr lang="en-US" sz="1100" dirty="0">
                <a:cs typeface="+mn-cs"/>
              </a:rPr>
              <a:t/>
            </a:r>
            <a:br>
              <a:rPr lang="en-US" sz="1100" dirty="0">
                <a:cs typeface="+mn-cs"/>
              </a:rPr>
            </a:br>
            <a:r>
              <a:rPr lang="sr-Latn-RS" sz="2400" b="1" dirty="0" smtClean="0">
                <a:effectLst>
                  <a:outerShdw blurRad="38100" dist="38100" dir="2700000" algn="tl">
                    <a:srgbClr val="C0C0C0"/>
                  </a:outerShdw>
                </a:effectLst>
                <a:latin typeface="Tahoma" pitchFamily="34" charset="0"/>
                <a:ea typeface="Times New Roman" pitchFamily="18" charset="0"/>
                <a:cs typeface="Tahoma" pitchFamily="34" charset="0"/>
              </a:rPr>
              <a:t>Radiation monitoring</a:t>
            </a:r>
            <a:endParaRPr lang="en-US" sz="2400" dirty="0">
              <a:effectLst>
                <a:outerShdw blurRad="38100" dist="38100" dir="2700000" algn="tl">
                  <a:srgbClr val="C0C0C0"/>
                </a:outerShdw>
              </a:effectLst>
              <a:latin typeface="Tahoma" pitchFamily="34" charset="0"/>
              <a:cs typeface="+mn-cs"/>
            </a:endParaRPr>
          </a:p>
          <a:p>
            <a:pPr indent="457200" eaLnBrk="0" hangingPunct="0">
              <a:defRPr/>
            </a:pPr>
            <a:endParaRPr lang="en-US" dirty="0">
              <a:solidFill>
                <a:srgbClr val="0000FF"/>
              </a:solidFill>
              <a:effectLst>
                <a:outerShdw blurRad="38100" dist="38100" dir="2700000" algn="tl">
                  <a:srgbClr val="C0C0C0"/>
                </a:outerShdw>
              </a:effectLst>
              <a:latin typeface="Tahoma" pitchFamily="34" charset="0"/>
              <a:cs typeface="+mn-cs"/>
            </a:endParaRPr>
          </a:p>
        </p:txBody>
      </p:sp>
      <p:pic>
        <p:nvPicPr>
          <p:cNvPr id="24581" name="Picture 2" descr="http://glencoe.mcgraw-hill.com/sites/dl/free/007874637x/514836/fig24_24.jpg"/>
          <p:cNvPicPr>
            <a:picLocks noChangeAspect="1" noChangeArrowheads="1"/>
          </p:cNvPicPr>
          <p:nvPr/>
        </p:nvPicPr>
        <p:blipFill>
          <a:blip r:embed="rId2" cstate="print"/>
          <a:srcRect/>
          <a:stretch>
            <a:fillRect/>
          </a:stretch>
        </p:blipFill>
        <p:spPr bwMode="auto">
          <a:xfrm>
            <a:off x="1994604" y="1510786"/>
            <a:ext cx="7981558" cy="3871911"/>
          </a:xfrm>
          <a:prstGeom prst="rect">
            <a:avLst/>
          </a:prstGeom>
          <a:noFill/>
          <a:ln w="9525">
            <a:noFill/>
            <a:miter lim="800000"/>
            <a:headEnd/>
            <a:tailEnd/>
          </a:ln>
        </p:spPr>
      </p:pic>
    </p:spTree>
    <p:extLst>
      <p:ext uri="{BB962C8B-B14F-4D97-AF65-F5344CB8AC3E}">
        <p14:creationId xmlns:p14="http://schemas.microsoft.com/office/powerpoint/2010/main" val="8437321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928254" y="257646"/>
            <a:ext cx="11263746" cy="1119783"/>
          </a:xfrm>
          <a:prstGeom prst="rect">
            <a:avLst/>
          </a:prstGeom>
          <a:noFill/>
          <a:ln/>
        </p:spPr>
        <p:txBody>
          <a:bodyPr wrap="square" rtlCol="0" anchor="t"/>
          <a:lstStyle/>
          <a:p>
            <a:pPr>
              <a:lnSpc>
                <a:spcPts val="4409"/>
              </a:lnSpc>
            </a:pPr>
            <a:r>
              <a:rPr lang="en-US" sz="3527" b="1" dirty="0">
                <a:latin typeface="Prompt" pitchFamily="34" charset="0"/>
                <a:ea typeface="Prompt" pitchFamily="34" charset="-122"/>
                <a:cs typeface="Prompt" pitchFamily="34" charset="-120"/>
              </a:rPr>
              <a:t>Working Principles of the Geiger-Müller Counter</a:t>
            </a:r>
            <a:endParaRPr lang="en-US" sz="3527" b="1" dirty="0"/>
          </a:p>
        </p:txBody>
      </p:sp>
      <p:sp>
        <p:nvSpPr>
          <p:cNvPr id="5" name="Shape 2"/>
          <p:cNvSpPr/>
          <p:nvPr/>
        </p:nvSpPr>
        <p:spPr>
          <a:xfrm>
            <a:off x="2313087" y="2239764"/>
            <a:ext cx="7565827" cy="35818"/>
          </a:xfrm>
          <a:prstGeom prst="rect">
            <a:avLst/>
          </a:prstGeom>
          <a:solidFill>
            <a:srgbClr val="643557"/>
          </a:solidFill>
          <a:ln/>
        </p:spPr>
      </p:sp>
      <p:sp>
        <p:nvSpPr>
          <p:cNvPr id="6" name="Shape 3"/>
          <p:cNvSpPr/>
          <p:nvPr/>
        </p:nvSpPr>
        <p:spPr>
          <a:xfrm>
            <a:off x="3173661" y="2239714"/>
            <a:ext cx="35818" cy="627162"/>
          </a:xfrm>
          <a:prstGeom prst="rect">
            <a:avLst/>
          </a:prstGeom>
          <a:solidFill>
            <a:srgbClr val="643557"/>
          </a:solidFill>
          <a:ln/>
        </p:spPr>
      </p:sp>
      <p:sp>
        <p:nvSpPr>
          <p:cNvPr id="7" name="Shape 4"/>
          <p:cNvSpPr/>
          <p:nvPr/>
        </p:nvSpPr>
        <p:spPr>
          <a:xfrm>
            <a:off x="2990057" y="2038201"/>
            <a:ext cx="403126" cy="403126"/>
          </a:xfrm>
          <a:prstGeom prst="roundRect">
            <a:avLst>
              <a:gd name="adj" fmla="val 20003"/>
            </a:avLst>
          </a:prstGeom>
          <a:solidFill>
            <a:srgbClr val="542C49"/>
          </a:solidFill>
          <a:ln w="13335">
            <a:solidFill>
              <a:srgbClr val="643557"/>
            </a:solidFill>
            <a:prstDash val="solid"/>
          </a:ln>
        </p:spPr>
      </p:sp>
      <p:sp>
        <p:nvSpPr>
          <p:cNvPr id="8" name="Text 5"/>
          <p:cNvSpPr/>
          <p:nvPr/>
        </p:nvSpPr>
        <p:spPr>
          <a:xfrm>
            <a:off x="3140769" y="2071738"/>
            <a:ext cx="101600" cy="335955"/>
          </a:xfrm>
          <a:prstGeom prst="rect">
            <a:avLst/>
          </a:prstGeom>
          <a:noFill/>
          <a:ln/>
        </p:spPr>
        <p:txBody>
          <a:bodyPr wrap="none" rtlCol="0" anchor="t"/>
          <a:lstStyle/>
          <a:p>
            <a:pPr algn="ctr">
              <a:lnSpc>
                <a:spcPts val="2646"/>
              </a:lnSpc>
            </a:pPr>
            <a:r>
              <a:rPr lang="en-US" sz="2400" dirty="0">
                <a:solidFill>
                  <a:schemeClr val="bg1"/>
                </a:solidFill>
                <a:latin typeface="Prompt" pitchFamily="34" charset="0"/>
                <a:ea typeface="Prompt" pitchFamily="34" charset="-122"/>
                <a:cs typeface="Prompt" pitchFamily="34" charset="-120"/>
              </a:rPr>
              <a:t>1</a:t>
            </a:r>
            <a:endParaRPr lang="en-US" sz="2400" dirty="0">
              <a:solidFill>
                <a:schemeClr val="bg1"/>
              </a:solidFill>
            </a:endParaRPr>
          </a:p>
        </p:txBody>
      </p:sp>
      <p:sp>
        <p:nvSpPr>
          <p:cNvPr id="9" name="Text 6"/>
          <p:cNvSpPr/>
          <p:nvPr/>
        </p:nvSpPr>
        <p:spPr>
          <a:xfrm>
            <a:off x="2137396" y="2990032"/>
            <a:ext cx="2006745" cy="559991"/>
          </a:xfrm>
          <a:prstGeom prst="rect">
            <a:avLst/>
          </a:prstGeom>
          <a:noFill/>
          <a:ln/>
        </p:spPr>
        <p:txBody>
          <a:bodyPr wrap="square" rtlCol="0" anchor="t"/>
          <a:lstStyle/>
          <a:p>
            <a:pPr algn="ctr">
              <a:lnSpc>
                <a:spcPts val="2205"/>
              </a:lnSpc>
            </a:pPr>
            <a:r>
              <a:rPr lang="en-US" sz="2400" dirty="0">
                <a:latin typeface="Prompt" pitchFamily="34" charset="0"/>
                <a:ea typeface="Prompt" pitchFamily="34" charset="-122"/>
                <a:cs typeface="Prompt" pitchFamily="34" charset="-120"/>
              </a:rPr>
              <a:t>Gas Filled Tube</a:t>
            </a:r>
            <a:endParaRPr lang="en-US" sz="2400" dirty="0"/>
          </a:p>
        </p:txBody>
      </p:sp>
      <p:sp>
        <p:nvSpPr>
          <p:cNvPr id="10" name="Text 7"/>
          <p:cNvSpPr/>
          <p:nvPr/>
        </p:nvSpPr>
        <p:spPr>
          <a:xfrm>
            <a:off x="2137396" y="3729211"/>
            <a:ext cx="2006745" cy="1433215"/>
          </a:xfrm>
          <a:prstGeom prst="rect">
            <a:avLst/>
          </a:prstGeom>
          <a:noFill/>
          <a:ln/>
        </p:spPr>
        <p:txBody>
          <a:bodyPr wrap="square" rtlCol="0" anchor="t"/>
          <a:lstStyle/>
          <a:p>
            <a:pPr algn="ctr">
              <a:lnSpc>
                <a:spcPts val="2257"/>
              </a:lnSpc>
            </a:pPr>
            <a:r>
              <a:rPr lang="en-US" dirty="0">
                <a:latin typeface="Mukta" pitchFamily="34" charset="0"/>
                <a:ea typeface="Mukta" pitchFamily="34" charset="-122"/>
                <a:cs typeface="Mukta" pitchFamily="34" charset="-120"/>
              </a:rPr>
              <a:t>The Geiger-Müller counter measures ionizing radiation through the use of a gas-filled tube.</a:t>
            </a:r>
            <a:endParaRPr lang="en-US" dirty="0"/>
          </a:p>
        </p:txBody>
      </p:sp>
      <p:sp>
        <p:nvSpPr>
          <p:cNvPr id="11" name="Shape 8"/>
          <p:cNvSpPr/>
          <p:nvPr/>
        </p:nvSpPr>
        <p:spPr>
          <a:xfrm>
            <a:off x="5109914" y="2239714"/>
            <a:ext cx="35818" cy="627162"/>
          </a:xfrm>
          <a:prstGeom prst="rect">
            <a:avLst/>
          </a:prstGeom>
          <a:solidFill>
            <a:srgbClr val="643557"/>
          </a:solidFill>
          <a:ln/>
        </p:spPr>
      </p:sp>
      <p:sp>
        <p:nvSpPr>
          <p:cNvPr id="12" name="Shape 9"/>
          <p:cNvSpPr/>
          <p:nvPr/>
        </p:nvSpPr>
        <p:spPr>
          <a:xfrm>
            <a:off x="4926310" y="2038201"/>
            <a:ext cx="403126" cy="403126"/>
          </a:xfrm>
          <a:prstGeom prst="roundRect">
            <a:avLst>
              <a:gd name="adj" fmla="val 20003"/>
            </a:avLst>
          </a:prstGeom>
          <a:solidFill>
            <a:srgbClr val="542C49"/>
          </a:solidFill>
          <a:ln w="13335">
            <a:solidFill>
              <a:srgbClr val="643557"/>
            </a:solidFill>
            <a:prstDash val="solid"/>
          </a:ln>
        </p:spPr>
      </p:sp>
      <p:sp>
        <p:nvSpPr>
          <p:cNvPr id="13" name="Text 10"/>
          <p:cNvSpPr/>
          <p:nvPr/>
        </p:nvSpPr>
        <p:spPr>
          <a:xfrm>
            <a:off x="5048448" y="2071738"/>
            <a:ext cx="158750" cy="335955"/>
          </a:xfrm>
          <a:prstGeom prst="rect">
            <a:avLst/>
          </a:prstGeom>
          <a:noFill/>
          <a:ln/>
        </p:spPr>
        <p:txBody>
          <a:bodyPr wrap="none" rtlCol="0" anchor="t"/>
          <a:lstStyle/>
          <a:p>
            <a:pPr algn="ctr">
              <a:lnSpc>
                <a:spcPts val="2646"/>
              </a:lnSpc>
            </a:pPr>
            <a:r>
              <a:rPr lang="en-US" sz="2400" dirty="0">
                <a:solidFill>
                  <a:schemeClr val="bg1"/>
                </a:solidFill>
                <a:latin typeface="Prompt" pitchFamily="34" charset="0"/>
                <a:ea typeface="Prompt" pitchFamily="34" charset="-122"/>
                <a:cs typeface="Prompt" pitchFamily="34" charset="-120"/>
              </a:rPr>
              <a:t>2</a:t>
            </a:r>
            <a:endParaRPr lang="en-US" sz="2400" dirty="0">
              <a:solidFill>
                <a:schemeClr val="bg1"/>
              </a:solidFill>
            </a:endParaRPr>
          </a:p>
        </p:txBody>
      </p:sp>
      <p:sp>
        <p:nvSpPr>
          <p:cNvPr id="14" name="Text 11"/>
          <p:cNvSpPr/>
          <p:nvPr/>
        </p:nvSpPr>
        <p:spPr>
          <a:xfrm>
            <a:off x="4215843" y="2866876"/>
            <a:ext cx="2006745" cy="559991"/>
          </a:xfrm>
          <a:prstGeom prst="rect">
            <a:avLst/>
          </a:prstGeom>
          <a:noFill/>
          <a:ln/>
        </p:spPr>
        <p:txBody>
          <a:bodyPr wrap="square" rtlCol="0" anchor="t"/>
          <a:lstStyle/>
          <a:p>
            <a:pPr algn="ctr">
              <a:lnSpc>
                <a:spcPts val="2205"/>
              </a:lnSpc>
            </a:pPr>
            <a:r>
              <a:rPr lang="en-US" sz="2400" dirty="0">
                <a:latin typeface="Prompt" pitchFamily="34" charset="0"/>
                <a:ea typeface="Prompt" pitchFamily="34" charset="-122"/>
                <a:cs typeface="Prompt" pitchFamily="34" charset="-120"/>
              </a:rPr>
              <a:t>Gamma Ray Detection</a:t>
            </a:r>
            <a:endParaRPr lang="en-US" sz="2400" dirty="0"/>
          </a:p>
        </p:txBody>
      </p:sp>
      <p:sp>
        <p:nvSpPr>
          <p:cNvPr id="15" name="Text 12"/>
          <p:cNvSpPr/>
          <p:nvPr/>
        </p:nvSpPr>
        <p:spPr>
          <a:xfrm>
            <a:off x="4215843" y="3606056"/>
            <a:ext cx="2006745" cy="2006501"/>
          </a:xfrm>
          <a:prstGeom prst="rect">
            <a:avLst/>
          </a:prstGeom>
          <a:noFill/>
          <a:ln/>
        </p:spPr>
        <p:txBody>
          <a:bodyPr wrap="square" rtlCol="0" anchor="t"/>
          <a:lstStyle/>
          <a:p>
            <a:pPr algn="ctr">
              <a:lnSpc>
                <a:spcPts val="2257"/>
              </a:lnSpc>
            </a:pPr>
            <a:r>
              <a:rPr lang="en-US" dirty="0">
                <a:latin typeface="Mukta" pitchFamily="34" charset="0"/>
                <a:ea typeface="Mukta" pitchFamily="34" charset="-122"/>
                <a:cs typeface="Mukta" pitchFamily="34" charset="-120"/>
              </a:rPr>
              <a:t>When gamma rays penetrate the walls of the gas tube, they ionize argon gas atoms and produce ions and electrons.</a:t>
            </a:r>
            <a:endParaRPr lang="en-US" dirty="0"/>
          </a:p>
        </p:txBody>
      </p:sp>
      <p:sp>
        <p:nvSpPr>
          <p:cNvPr id="16" name="Shape 13"/>
          <p:cNvSpPr/>
          <p:nvPr/>
        </p:nvSpPr>
        <p:spPr>
          <a:xfrm>
            <a:off x="7046169" y="2239714"/>
            <a:ext cx="35818" cy="627162"/>
          </a:xfrm>
          <a:prstGeom prst="rect">
            <a:avLst/>
          </a:prstGeom>
          <a:solidFill>
            <a:srgbClr val="643557"/>
          </a:solidFill>
          <a:ln/>
        </p:spPr>
      </p:sp>
      <p:sp>
        <p:nvSpPr>
          <p:cNvPr id="17" name="Shape 14"/>
          <p:cNvSpPr/>
          <p:nvPr/>
        </p:nvSpPr>
        <p:spPr>
          <a:xfrm>
            <a:off x="6862565" y="2038201"/>
            <a:ext cx="403126" cy="403126"/>
          </a:xfrm>
          <a:prstGeom prst="roundRect">
            <a:avLst>
              <a:gd name="adj" fmla="val 20003"/>
            </a:avLst>
          </a:prstGeom>
          <a:solidFill>
            <a:srgbClr val="542C49"/>
          </a:solidFill>
          <a:ln w="13335">
            <a:solidFill>
              <a:srgbClr val="643557"/>
            </a:solidFill>
            <a:prstDash val="solid"/>
          </a:ln>
        </p:spPr>
      </p:sp>
      <p:sp>
        <p:nvSpPr>
          <p:cNvPr id="18" name="Text 15"/>
          <p:cNvSpPr/>
          <p:nvPr/>
        </p:nvSpPr>
        <p:spPr>
          <a:xfrm>
            <a:off x="6984703" y="2071738"/>
            <a:ext cx="158750" cy="335955"/>
          </a:xfrm>
          <a:prstGeom prst="rect">
            <a:avLst/>
          </a:prstGeom>
          <a:noFill/>
          <a:ln/>
        </p:spPr>
        <p:txBody>
          <a:bodyPr wrap="none" rtlCol="0" anchor="t"/>
          <a:lstStyle/>
          <a:p>
            <a:pPr algn="ctr">
              <a:lnSpc>
                <a:spcPts val="2646"/>
              </a:lnSpc>
            </a:pPr>
            <a:r>
              <a:rPr lang="en-US" sz="2400" dirty="0">
                <a:solidFill>
                  <a:schemeClr val="bg1"/>
                </a:solidFill>
                <a:latin typeface="Prompt" pitchFamily="34" charset="0"/>
                <a:ea typeface="Prompt" pitchFamily="34" charset="-122"/>
                <a:cs typeface="Prompt" pitchFamily="34" charset="-120"/>
              </a:rPr>
              <a:t>3</a:t>
            </a:r>
            <a:endParaRPr lang="en-US" sz="2400" dirty="0">
              <a:solidFill>
                <a:schemeClr val="bg1"/>
              </a:solidFill>
            </a:endParaRPr>
          </a:p>
        </p:txBody>
      </p:sp>
      <p:sp>
        <p:nvSpPr>
          <p:cNvPr id="19" name="Text 16"/>
          <p:cNvSpPr/>
          <p:nvPr/>
        </p:nvSpPr>
        <p:spPr>
          <a:xfrm>
            <a:off x="6294292" y="2822103"/>
            <a:ext cx="2006745" cy="559991"/>
          </a:xfrm>
          <a:prstGeom prst="rect">
            <a:avLst/>
          </a:prstGeom>
          <a:noFill/>
          <a:ln/>
        </p:spPr>
        <p:txBody>
          <a:bodyPr wrap="square" rtlCol="0" anchor="t"/>
          <a:lstStyle/>
          <a:p>
            <a:pPr algn="ctr">
              <a:lnSpc>
                <a:spcPts val="2205"/>
              </a:lnSpc>
            </a:pPr>
            <a:r>
              <a:rPr lang="en-US" sz="2400" dirty="0">
                <a:latin typeface="Prompt" pitchFamily="34" charset="0"/>
                <a:ea typeface="Prompt" pitchFamily="34" charset="-122"/>
                <a:cs typeface="Prompt" pitchFamily="34" charset="-120"/>
              </a:rPr>
              <a:t>Amplification</a:t>
            </a:r>
            <a:endParaRPr lang="en-US" sz="2400" dirty="0"/>
          </a:p>
        </p:txBody>
      </p:sp>
      <p:sp>
        <p:nvSpPr>
          <p:cNvPr id="20" name="Text 17"/>
          <p:cNvSpPr/>
          <p:nvPr/>
        </p:nvSpPr>
        <p:spPr>
          <a:xfrm>
            <a:off x="6294292" y="3561282"/>
            <a:ext cx="2006745" cy="2579787"/>
          </a:xfrm>
          <a:prstGeom prst="rect">
            <a:avLst/>
          </a:prstGeom>
          <a:noFill/>
          <a:ln/>
        </p:spPr>
        <p:txBody>
          <a:bodyPr wrap="square" rtlCol="0" anchor="t"/>
          <a:lstStyle/>
          <a:p>
            <a:pPr algn="ctr">
              <a:lnSpc>
                <a:spcPts val="2257"/>
              </a:lnSpc>
            </a:pPr>
            <a:r>
              <a:rPr lang="en-US" dirty="0">
                <a:latin typeface="Mukta" pitchFamily="34" charset="0"/>
                <a:ea typeface="Mukta" pitchFamily="34" charset="-122"/>
                <a:cs typeface="Mukta" pitchFamily="34" charset="-120"/>
              </a:rPr>
              <a:t>These charged particles are then amplified through several stages of electronic amplification, and produce a measurable electrical pulse.</a:t>
            </a:r>
            <a:endParaRPr lang="en-US" dirty="0"/>
          </a:p>
        </p:txBody>
      </p:sp>
      <p:sp>
        <p:nvSpPr>
          <p:cNvPr id="21" name="Shape 18"/>
          <p:cNvSpPr/>
          <p:nvPr/>
        </p:nvSpPr>
        <p:spPr>
          <a:xfrm>
            <a:off x="8982423" y="2239714"/>
            <a:ext cx="35818" cy="627162"/>
          </a:xfrm>
          <a:prstGeom prst="rect">
            <a:avLst/>
          </a:prstGeom>
          <a:solidFill>
            <a:srgbClr val="643557"/>
          </a:solidFill>
          <a:ln/>
        </p:spPr>
      </p:sp>
      <p:sp>
        <p:nvSpPr>
          <p:cNvPr id="22" name="Shape 19"/>
          <p:cNvSpPr/>
          <p:nvPr/>
        </p:nvSpPr>
        <p:spPr>
          <a:xfrm>
            <a:off x="8798819" y="2038201"/>
            <a:ext cx="403126" cy="403126"/>
          </a:xfrm>
          <a:prstGeom prst="roundRect">
            <a:avLst>
              <a:gd name="adj" fmla="val 20003"/>
            </a:avLst>
          </a:prstGeom>
          <a:solidFill>
            <a:srgbClr val="542C49"/>
          </a:solidFill>
          <a:ln w="13335">
            <a:solidFill>
              <a:srgbClr val="643557"/>
            </a:solidFill>
            <a:prstDash val="solid"/>
          </a:ln>
        </p:spPr>
      </p:sp>
      <p:sp>
        <p:nvSpPr>
          <p:cNvPr id="23" name="Text 20"/>
          <p:cNvSpPr/>
          <p:nvPr/>
        </p:nvSpPr>
        <p:spPr>
          <a:xfrm>
            <a:off x="8917782" y="2071738"/>
            <a:ext cx="165100" cy="335955"/>
          </a:xfrm>
          <a:prstGeom prst="rect">
            <a:avLst/>
          </a:prstGeom>
          <a:noFill/>
          <a:ln/>
        </p:spPr>
        <p:txBody>
          <a:bodyPr wrap="none" rtlCol="0" anchor="t"/>
          <a:lstStyle/>
          <a:p>
            <a:pPr algn="ctr">
              <a:lnSpc>
                <a:spcPts val="2646"/>
              </a:lnSpc>
            </a:pPr>
            <a:r>
              <a:rPr lang="en-US" sz="2400" dirty="0">
                <a:solidFill>
                  <a:schemeClr val="bg1"/>
                </a:solidFill>
                <a:latin typeface="Prompt" pitchFamily="34" charset="0"/>
                <a:ea typeface="Prompt" pitchFamily="34" charset="-122"/>
                <a:cs typeface="Prompt" pitchFamily="34" charset="-120"/>
              </a:rPr>
              <a:t>4</a:t>
            </a:r>
            <a:endParaRPr lang="en-US" sz="2400" dirty="0">
              <a:solidFill>
                <a:schemeClr val="bg1"/>
              </a:solidFill>
            </a:endParaRPr>
          </a:p>
        </p:txBody>
      </p:sp>
      <p:sp>
        <p:nvSpPr>
          <p:cNvPr id="24" name="Text 21"/>
          <p:cNvSpPr/>
          <p:nvPr/>
        </p:nvSpPr>
        <p:spPr>
          <a:xfrm>
            <a:off x="8198572" y="2853406"/>
            <a:ext cx="2006745" cy="559991"/>
          </a:xfrm>
          <a:prstGeom prst="rect">
            <a:avLst/>
          </a:prstGeom>
          <a:noFill/>
          <a:ln/>
        </p:spPr>
        <p:txBody>
          <a:bodyPr wrap="square" rtlCol="0" anchor="t"/>
          <a:lstStyle/>
          <a:p>
            <a:pPr algn="ctr">
              <a:lnSpc>
                <a:spcPts val="2205"/>
              </a:lnSpc>
            </a:pPr>
            <a:r>
              <a:rPr lang="en-US" sz="2400" dirty="0">
                <a:latin typeface="Prompt" pitchFamily="34" charset="0"/>
                <a:ea typeface="Prompt" pitchFamily="34" charset="-122"/>
                <a:cs typeface="Prompt" pitchFamily="34" charset="-120"/>
              </a:rPr>
              <a:t>Counting Mechanism</a:t>
            </a:r>
            <a:endParaRPr lang="en-US" sz="2400" dirty="0"/>
          </a:p>
        </p:txBody>
      </p:sp>
      <p:sp>
        <p:nvSpPr>
          <p:cNvPr id="25" name="Text 22"/>
          <p:cNvSpPr/>
          <p:nvPr/>
        </p:nvSpPr>
        <p:spPr>
          <a:xfrm>
            <a:off x="8198572" y="3592585"/>
            <a:ext cx="2006745" cy="1719858"/>
          </a:xfrm>
          <a:prstGeom prst="rect">
            <a:avLst/>
          </a:prstGeom>
          <a:noFill/>
          <a:ln/>
        </p:spPr>
        <p:txBody>
          <a:bodyPr wrap="square" rtlCol="0" anchor="t"/>
          <a:lstStyle/>
          <a:p>
            <a:pPr algn="ctr">
              <a:lnSpc>
                <a:spcPts val="2257"/>
              </a:lnSpc>
            </a:pPr>
            <a:r>
              <a:rPr lang="en-US" dirty="0">
                <a:latin typeface="Mukta" pitchFamily="34" charset="0"/>
                <a:ea typeface="Mukta" pitchFamily="34" charset="-122"/>
                <a:cs typeface="Mukta" pitchFamily="34" charset="-120"/>
              </a:rPr>
              <a:t>Finally, the electrical pulse is counted, and hazardous levels of ionizing radiation are determined.</a:t>
            </a:r>
            <a:endParaRPr lang="en-US" dirty="0"/>
          </a:p>
        </p:txBody>
      </p:sp>
    </p:spTree>
    <p:extLst>
      <p:ext uri="{BB962C8B-B14F-4D97-AF65-F5344CB8AC3E}">
        <p14:creationId xmlns:p14="http://schemas.microsoft.com/office/powerpoint/2010/main" val="14637763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1.9|11.5"/>
</p:tagLst>
</file>

<file path=ppt/tags/tag2.xml><?xml version="1.0" encoding="utf-8"?>
<p:tagLst xmlns:a="http://schemas.openxmlformats.org/drawingml/2006/main" xmlns:r="http://schemas.openxmlformats.org/officeDocument/2006/relationships" xmlns:p="http://schemas.openxmlformats.org/presentationml/2006/main">
  <p:tag name="TIMING" val="|11.9|4.4"/>
</p:tagLst>
</file>

<file path=ppt/tags/tag3.xml><?xml version="1.0" encoding="utf-8"?>
<p:tagLst xmlns:a="http://schemas.openxmlformats.org/drawingml/2006/main" xmlns:r="http://schemas.openxmlformats.org/officeDocument/2006/relationships" xmlns:p="http://schemas.openxmlformats.org/presentationml/2006/main">
  <p:tag name="PK_SLIDEID" val="72"/>
  <p:tag name="CURRENTVERSION" val="17"/>
  <p:tag name="SLIDEINDEX" val="6"/>
  <p:tag name="TIMING" val="|26.7"/>
</p:tagLst>
</file>

<file path=ppt/tags/tag4.xml><?xml version="1.0" encoding="utf-8"?>
<p:tagLst xmlns:a="http://schemas.openxmlformats.org/drawingml/2006/main" xmlns:r="http://schemas.openxmlformats.org/officeDocument/2006/relationships" xmlns:p="http://schemas.openxmlformats.org/presentationml/2006/main">
  <p:tag name="PK_SLIDEID" val="72"/>
  <p:tag name="CURRENTVERSION" val="17"/>
  <p:tag name="SLIDEINDEX" val="5"/>
  <p:tag name="TIMING" val="|2.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9483B13-9807-47BC-9B08-6952A28DDD4C}">
  <we:reference id="wa104379177" version="1.0.0.1" store="en-00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Origin</Template>
  <TotalTime>5859</TotalTime>
  <Words>2385</Words>
  <Application>Microsoft Office PowerPoint</Application>
  <PresentationFormat>Widescreen</PresentationFormat>
  <Paragraphs>361</Paragraphs>
  <Slides>52</Slides>
  <Notes>24</Notes>
  <HiddenSlides>0</HiddenSlides>
  <MMClips>0</MMClips>
  <ScaleCrop>false</ScaleCrop>
  <HeadingPairs>
    <vt:vector size="8" baseType="variant">
      <vt:variant>
        <vt:lpstr>Fonts Used</vt:lpstr>
      </vt:variant>
      <vt:variant>
        <vt:i4>20</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74" baseType="lpstr">
      <vt:lpstr>Arial Unicode MS</vt:lpstr>
      <vt:lpstr>ＭＳ Ｐゴシック</vt:lpstr>
      <vt:lpstr>Arial</vt:lpstr>
      <vt:lpstr>Book Antiqua</vt:lpstr>
      <vt:lpstr>Bookman Old Style</vt:lpstr>
      <vt:lpstr>Calibri</vt:lpstr>
      <vt:lpstr>Cambria</vt:lpstr>
      <vt:lpstr>Gelasio</vt:lpstr>
      <vt:lpstr>Gill Sans MT</vt:lpstr>
      <vt:lpstr>Helvetica</vt:lpstr>
      <vt:lpstr>Impact</vt:lpstr>
      <vt:lpstr>Inter</vt:lpstr>
      <vt:lpstr>Lato</vt:lpstr>
      <vt:lpstr>Mukta</vt:lpstr>
      <vt:lpstr>Prompt</vt:lpstr>
      <vt:lpstr>Roboto</vt:lpstr>
      <vt:lpstr>Tahoma</vt:lpstr>
      <vt:lpstr>Times New Roman</vt:lpstr>
      <vt:lpstr>Wingdings</vt:lpstr>
      <vt:lpstr>Wingdings 3</vt:lpstr>
      <vt:lpstr>Origin</vt:lpstr>
      <vt:lpstr>PhotoHouse</vt:lpstr>
      <vt:lpstr>PowerPoint Presentation</vt:lpstr>
      <vt:lpstr>PowerPoint Presentation</vt:lpstr>
      <vt:lpstr>PowerPoint Presentation</vt:lpstr>
      <vt:lpstr>PowerPoint Presentation</vt:lpstr>
      <vt:lpstr>Gass filled detectors</vt:lpstr>
      <vt:lpstr>Gass filled detectors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MDCT Imaging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Hybrid imaging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Milovan D. Matovic</dc:creator>
  <cp:lastModifiedBy>Vladimir Vukomanovic</cp:lastModifiedBy>
  <cp:revision>359</cp:revision>
  <dcterms:created xsi:type="dcterms:W3CDTF">2007-06-04T17:04:49Z</dcterms:created>
  <dcterms:modified xsi:type="dcterms:W3CDTF">2023-09-11T10:32:08Z</dcterms:modified>
</cp:coreProperties>
</file>